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diagrams/layout1.xml" ContentType="application/vnd.openxmlformats-officedocument.drawingml.diagramLayout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8" r:id="rId2"/>
    <p:sldId id="407" r:id="rId3"/>
    <p:sldId id="408" r:id="rId4"/>
    <p:sldId id="399" r:id="rId5"/>
    <p:sldId id="400" r:id="rId6"/>
    <p:sldId id="410" r:id="rId7"/>
    <p:sldId id="412" r:id="rId8"/>
  </p:sldIdLst>
  <p:sldSz cx="12192000" cy="6858000"/>
  <p:notesSz cx="6805613" cy="9939338"/>
  <p:defaultTextStyle>
    <a:defPPr>
      <a:defRPr lang="ru-RU"/>
    </a:defPPr>
    <a:lvl1pPr marL="0" algn="l" defTabSz="91426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57134" algn="l" defTabSz="91426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14268" algn="l" defTabSz="91426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371403" algn="l" defTabSz="91426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828534" algn="l" defTabSz="91426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285668" algn="l" defTabSz="91426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742802" algn="l" defTabSz="91426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199936" algn="l" defTabSz="91426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657071" algn="l" defTabSz="91426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696B"/>
    <a:srgbClr val="FFFFFF"/>
    <a:srgbClr val="EAEAEA"/>
    <a:srgbClr val="F2F2F2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E171933-4619-4E11-9A3F-F7608DF75F80}" styleName="Средний стиль 1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635" autoAdjust="0"/>
    <p:restoredTop sz="98016" autoAdjust="0"/>
  </p:normalViewPr>
  <p:slideViewPr>
    <p:cSldViewPr snapToGrid="0">
      <p:cViewPr varScale="1">
        <p:scale>
          <a:sx n="73" d="100"/>
          <a:sy n="73" d="100"/>
        </p:scale>
        <p:origin x="-102" y="-3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2688CBC-BCAB-4D63-8A67-D31CD300356D}" type="doc">
      <dgm:prSet loTypeId="urn:microsoft.com/office/officeart/2005/8/layout/arrow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66699BA-AD27-459D-A16F-DA02F6948DFE}">
      <dgm:prSet phldrT="[Текст]" custT="1"/>
      <dgm:spPr/>
      <dgm:t>
        <a:bodyPr/>
        <a:lstStyle/>
        <a:p>
          <a:pPr marL="0" algn="l">
            <a:lnSpc>
              <a:spcPct val="80000"/>
            </a:lnSpc>
            <a:spcAft>
              <a:spcPts val="0"/>
            </a:spcAft>
          </a:pPr>
          <a:endParaRPr lang="ru-RU" sz="1600" b="1" dirty="0">
            <a:solidFill>
              <a:schemeClr val="accent5"/>
            </a:solidFill>
          </a:endParaRPr>
        </a:p>
      </dgm:t>
    </dgm:pt>
    <dgm:pt modelId="{BD44F50F-C01C-4D39-8893-4036766EEA83}" type="sibTrans" cxnId="{305B61B7-2772-44B4-817C-A54C418F3A68}">
      <dgm:prSet/>
      <dgm:spPr/>
      <dgm:t>
        <a:bodyPr/>
        <a:lstStyle/>
        <a:p>
          <a:endParaRPr lang="ru-RU"/>
        </a:p>
      </dgm:t>
    </dgm:pt>
    <dgm:pt modelId="{DE9DB35A-C57B-4DED-A4F6-5306FE30D110}" type="parTrans" cxnId="{305B61B7-2772-44B4-817C-A54C418F3A68}">
      <dgm:prSet/>
      <dgm:spPr/>
      <dgm:t>
        <a:bodyPr/>
        <a:lstStyle/>
        <a:p>
          <a:endParaRPr lang="ru-RU"/>
        </a:p>
      </dgm:t>
    </dgm:pt>
    <dgm:pt modelId="{61D8C7D9-9CBB-4F7C-82D5-3D2B3098F012}">
      <dgm:prSet phldrT="[Текст]" custT="1"/>
      <dgm:spPr/>
      <dgm:t>
        <a:bodyPr/>
        <a:lstStyle/>
        <a:p>
          <a:pPr marL="180000" algn="l">
            <a:lnSpc>
              <a:spcPct val="80000"/>
            </a:lnSpc>
            <a:spcAft>
              <a:spcPts val="0"/>
            </a:spcAft>
          </a:pPr>
          <a:endParaRPr lang="ru-RU" sz="1600" b="1" dirty="0" smtClean="0">
            <a:solidFill>
              <a:schemeClr val="accent5"/>
            </a:solidFill>
          </a:endParaRPr>
        </a:p>
      </dgm:t>
    </dgm:pt>
    <dgm:pt modelId="{D8652685-9338-4206-8FE1-64E9519778F9}" type="sibTrans" cxnId="{02875661-D6D3-4E9D-B1A0-02E5B3E9CDF2}">
      <dgm:prSet/>
      <dgm:spPr/>
      <dgm:t>
        <a:bodyPr/>
        <a:lstStyle/>
        <a:p>
          <a:endParaRPr lang="ru-RU"/>
        </a:p>
      </dgm:t>
    </dgm:pt>
    <dgm:pt modelId="{D5F5284E-A2F3-47B3-93B3-72861737FB04}" type="parTrans" cxnId="{02875661-D6D3-4E9D-B1A0-02E5B3E9CDF2}">
      <dgm:prSet/>
      <dgm:spPr/>
      <dgm:t>
        <a:bodyPr/>
        <a:lstStyle/>
        <a:p>
          <a:endParaRPr lang="ru-RU"/>
        </a:p>
      </dgm:t>
    </dgm:pt>
    <dgm:pt modelId="{0F990011-E839-4AF9-B3F9-19920279E657}" type="pres">
      <dgm:prSet presAssocID="{82688CBC-BCAB-4D63-8A67-D31CD300356D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B9F6EF1-85D3-411B-AD31-465B94F9FD25}" type="pres">
      <dgm:prSet presAssocID="{82688CBC-BCAB-4D63-8A67-D31CD300356D}" presName="divider" presStyleLbl="fgShp" presStyleIdx="0" presStyleCnt="1"/>
      <dgm:spPr/>
    </dgm:pt>
    <dgm:pt modelId="{08D5202E-29AD-4DC1-8AF4-C66FA180D738}" type="pres">
      <dgm:prSet presAssocID="{866699BA-AD27-459D-A16F-DA02F6948DFE}" presName="downArrow" presStyleLbl="node1" presStyleIdx="0" presStyleCnt="2" custScaleX="41857"/>
      <dgm:spPr>
        <a:solidFill>
          <a:schemeClr val="accent4">
            <a:lumMod val="40000"/>
            <a:lumOff val="60000"/>
          </a:schemeClr>
        </a:solidFill>
      </dgm:spPr>
    </dgm:pt>
    <dgm:pt modelId="{99708FA8-E8AA-48CB-9A4B-4BAE35960BD0}" type="pres">
      <dgm:prSet presAssocID="{866699BA-AD27-459D-A16F-DA02F6948DFE}" presName="downArrowText" presStyleLbl="revTx" presStyleIdx="0" presStyleCnt="2" custScaleX="184822" custLinFactX="84152" custLinFactNeighborX="100000" custLinFactNeighborY="1211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35C88ED-DD75-43B8-9D00-AFD656FEDFEB}" type="pres">
      <dgm:prSet presAssocID="{61D8C7D9-9CBB-4F7C-82D5-3D2B3098F012}" presName="upArrow" presStyleLbl="node1" presStyleIdx="1" presStyleCnt="2" custScaleX="44184"/>
      <dgm:spPr>
        <a:solidFill>
          <a:schemeClr val="accent6">
            <a:lumMod val="40000"/>
            <a:lumOff val="60000"/>
          </a:schemeClr>
        </a:solidFill>
      </dgm:spPr>
    </dgm:pt>
    <dgm:pt modelId="{F306F349-9732-4C71-A74A-ECCD4884CB14}" type="pres">
      <dgm:prSet presAssocID="{61D8C7D9-9CBB-4F7C-82D5-3D2B3098F012}" presName="upArrowText" presStyleLbl="revTx" presStyleIdx="1" presStyleCnt="2" custScaleX="18319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AF01FAB-5837-4C88-9F5C-3662047CF804}" type="presOf" srcId="{61D8C7D9-9CBB-4F7C-82D5-3D2B3098F012}" destId="{F306F349-9732-4C71-A74A-ECCD4884CB14}" srcOrd="0" destOrd="0" presId="urn:microsoft.com/office/officeart/2005/8/layout/arrow3"/>
    <dgm:cxn modelId="{FD713DEA-7087-4C6A-9713-09B73BE498FA}" type="presOf" srcId="{866699BA-AD27-459D-A16F-DA02F6948DFE}" destId="{99708FA8-E8AA-48CB-9A4B-4BAE35960BD0}" srcOrd="0" destOrd="0" presId="urn:microsoft.com/office/officeart/2005/8/layout/arrow3"/>
    <dgm:cxn modelId="{305B61B7-2772-44B4-817C-A54C418F3A68}" srcId="{82688CBC-BCAB-4D63-8A67-D31CD300356D}" destId="{866699BA-AD27-459D-A16F-DA02F6948DFE}" srcOrd="0" destOrd="0" parTransId="{DE9DB35A-C57B-4DED-A4F6-5306FE30D110}" sibTransId="{BD44F50F-C01C-4D39-8893-4036766EEA83}"/>
    <dgm:cxn modelId="{02875661-D6D3-4E9D-B1A0-02E5B3E9CDF2}" srcId="{82688CBC-BCAB-4D63-8A67-D31CD300356D}" destId="{61D8C7D9-9CBB-4F7C-82D5-3D2B3098F012}" srcOrd="1" destOrd="0" parTransId="{D5F5284E-A2F3-47B3-93B3-72861737FB04}" sibTransId="{D8652685-9338-4206-8FE1-64E9519778F9}"/>
    <dgm:cxn modelId="{5B04A415-7FFC-44FB-97F6-19975B4CCEFF}" type="presOf" srcId="{82688CBC-BCAB-4D63-8A67-D31CD300356D}" destId="{0F990011-E839-4AF9-B3F9-19920279E657}" srcOrd="0" destOrd="0" presId="urn:microsoft.com/office/officeart/2005/8/layout/arrow3"/>
    <dgm:cxn modelId="{64A07167-7FE0-4119-A19B-BBB28EA6851E}" type="presParOf" srcId="{0F990011-E839-4AF9-B3F9-19920279E657}" destId="{9B9F6EF1-85D3-411B-AD31-465B94F9FD25}" srcOrd="0" destOrd="0" presId="urn:microsoft.com/office/officeart/2005/8/layout/arrow3"/>
    <dgm:cxn modelId="{A50BD075-B95C-484C-B556-6901E1C41E56}" type="presParOf" srcId="{0F990011-E839-4AF9-B3F9-19920279E657}" destId="{08D5202E-29AD-4DC1-8AF4-C66FA180D738}" srcOrd="1" destOrd="0" presId="urn:microsoft.com/office/officeart/2005/8/layout/arrow3"/>
    <dgm:cxn modelId="{8372646D-02CC-4CAF-8465-028E47475D4E}" type="presParOf" srcId="{0F990011-E839-4AF9-B3F9-19920279E657}" destId="{99708FA8-E8AA-48CB-9A4B-4BAE35960BD0}" srcOrd="2" destOrd="0" presId="urn:microsoft.com/office/officeart/2005/8/layout/arrow3"/>
    <dgm:cxn modelId="{7D6783AA-2EAA-4360-BFCA-21F6951BBA04}" type="presParOf" srcId="{0F990011-E839-4AF9-B3F9-19920279E657}" destId="{035C88ED-DD75-43B8-9D00-AFD656FEDFEB}" srcOrd="3" destOrd="0" presId="urn:microsoft.com/office/officeart/2005/8/layout/arrow3"/>
    <dgm:cxn modelId="{56CD149C-CFBC-40E3-B332-B9BE1651857A}" type="presParOf" srcId="{0F990011-E839-4AF9-B3F9-19920279E657}" destId="{F306F349-9732-4C71-A74A-ECCD4884CB14}" srcOrd="4" destOrd="0" presId="urn:microsoft.com/office/officeart/2005/8/layout/arrow3"/>
  </dgm:cxnLst>
  <dgm:bg/>
  <dgm:whole/>
  <dgm:extLst>
    <a:ext uri="http://schemas.microsoft.com/office/drawing/2008/diagram">
      <dsp:dataModelExt xmlns:dsp="http://schemas.microsoft.com/office/drawing/2008/diagram" xmlns="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B9F6EF1-85D3-411B-AD31-465B94F9FD25}">
      <dsp:nvSpPr>
        <dsp:cNvPr id="0" name=""/>
        <dsp:cNvSpPr/>
      </dsp:nvSpPr>
      <dsp:spPr>
        <a:xfrm rot="21300000">
          <a:off x="1616539" y="847550"/>
          <a:ext cx="4866921" cy="425800"/>
        </a:xfrm>
        <a:prstGeom prst="mathMin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8D5202E-29AD-4DC1-8AF4-C66FA180D738}">
      <dsp:nvSpPr>
        <dsp:cNvPr id="0" name=""/>
        <dsp:cNvSpPr/>
      </dsp:nvSpPr>
      <dsp:spPr>
        <a:xfrm>
          <a:off x="1678437" y="106045"/>
          <a:ext cx="1017125" cy="848360"/>
        </a:xfrm>
        <a:prstGeom prst="downArrow">
          <a:avLst/>
        </a:prstGeom>
        <a:solidFill>
          <a:schemeClr val="accent4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9708FA8-E8AA-48CB-9A4B-4BAE35960BD0}">
      <dsp:nvSpPr>
        <dsp:cNvPr id="0" name=""/>
        <dsp:cNvSpPr/>
      </dsp:nvSpPr>
      <dsp:spPr>
        <a:xfrm>
          <a:off x="3309413" y="107935"/>
          <a:ext cx="4790586" cy="8907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marL="0" lvl="0" algn="l" defTabSz="711200">
            <a:lnSpc>
              <a:spcPct val="80000"/>
            </a:lnSpc>
            <a:spcBef>
              <a:spcPct val="0"/>
            </a:spcBef>
            <a:spcAft>
              <a:spcPts val="0"/>
            </a:spcAft>
          </a:pPr>
          <a:endParaRPr lang="ru-RU" sz="1600" b="1" kern="1200" dirty="0">
            <a:solidFill>
              <a:schemeClr val="accent5"/>
            </a:solidFill>
          </a:endParaRPr>
        </a:p>
      </dsp:txBody>
      <dsp:txXfrm>
        <a:off x="3309413" y="107935"/>
        <a:ext cx="4790586" cy="890778"/>
      </dsp:txXfrm>
    </dsp:sp>
    <dsp:sp modelId="{035C88ED-DD75-43B8-9D00-AFD656FEDFEB}">
      <dsp:nvSpPr>
        <dsp:cNvPr id="0" name=""/>
        <dsp:cNvSpPr/>
      </dsp:nvSpPr>
      <dsp:spPr>
        <a:xfrm>
          <a:off x="5376164" y="1166495"/>
          <a:ext cx="1073671" cy="848360"/>
        </a:xfrm>
        <a:prstGeom prst="upArrow">
          <a:avLst/>
        </a:prstGeom>
        <a:solidFill>
          <a:schemeClr val="accent6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306F349-9732-4C71-A74A-ECCD4884CB14}">
      <dsp:nvSpPr>
        <dsp:cNvPr id="0" name=""/>
        <dsp:cNvSpPr/>
      </dsp:nvSpPr>
      <dsp:spPr>
        <a:xfrm>
          <a:off x="136792" y="1230122"/>
          <a:ext cx="4748414" cy="8907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marL="180000" lvl="0" algn="l" defTabSz="711200">
            <a:lnSpc>
              <a:spcPct val="80000"/>
            </a:lnSpc>
            <a:spcBef>
              <a:spcPct val="0"/>
            </a:spcBef>
            <a:spcAft>
              <a:spcPts val="0"/>
            </a:spcAft>
          </a:pPr>
          <a:endParaRPr lang="ru-RU" sz="1600" b="1" kern="1200" dirty="0" smtClean="0">
            <a:solidFill>
              <a:schemeClr val="accent5"/>
            </a:solidFill>
          </a:endParaRPr>
        </a:p>
      </dsp:txBody>
      <dsp:txXfrm>
        <a:off x="136792" y="1230122"/>
        <a:ext cx="4748414" cy="89077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3">
  <dgm:title val=""/>
  <dgm:desc val=""/>
  <dgm:catLst>
    <dgm:cat type="relationship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none"/>
      <dgm:param type="vertAlign" val="none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l" for="ch" forName="downArrow" refType="w" fact="0.1"/>
              <dgm:constr type="t" for="ch" forName="downArrow" refType="h" fact="0.05"/>
              <dgm:constr type="lOff" for="ch" forName="downArrow" refType="w" fact="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r" for="ch" forName="downArrowText" refType="w" fact="0.8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r" for="ch" forName="upArrow" refType="w" fact="0.9"/>
              <dgm:constr type="rOff" for="ch" forName="upArrow" refType="w" fact="-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l" for="ch" forName="upArrowText" refType="w" fact="0.15"/>
              <dgm:constr type="primFontSz" for="ch" ptType="node" op="equ" val="65"/>
            </dgm:constrLst>
          </dgm:if>
          <dgm:else name="Name4">
            <dgm:constrLst>
              <dgm:constr type="w" for="ch" forName="downArrow" refType="w" fact="0.4"/>
              <dgm:constr type="h" for="ch" forName="downArrow" refType="h" fact="0.8"/>
              <dgm:constr type="l" for="ch" forName="downArrow" refType="w" fact="0.02"/>
              <dgm:constr type="t" for="ch" forName="downArrow" refType="h" fact="0.05"/>
              <dgm:constr type="lOff" for="ch" forName="downArrow" refType="w" fact="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r" for="ch" forName="downArrowText" refType="w"/>
              <dgm:constr type="primFontSz" for="ch" ptType="node" op="equ" val="65"/>
            </dgm:constrLst>
          </dgm:else>
        </dgm:choose>
      </dgm:if>
      <dgm:else name="Name5">
        <dgm:choose name="Name6">
          <dgm:if name="Name7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r" for="ch" forName="downArrow" refType="w" fact="0.9"/>
              <dgm:constr type="t" for="ch" forName="downArrow" refType="h" fact="0.05"/>
              <dgm:constr type="rOff" for="ch" forName="downArrow" refType="w" fact="-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l" for="ch" forName="downArrowText" refType="w" fact="0.1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l" for="ch" forName="upArrow" refType="w" fact="0.1"/>
              <dgm:constr type="lOff" for="ch" forName="upArrow" refType="w" fact="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r" for="ch" forName="upArrowText" refType="w" fact="0.85"/>
              <dgm:constr type="primFontSz" for="ch" ptType="node" op="equ" val="65"/>
            </dgm:constrLst>
          </dgm:if>
          <dgm:else name="Name8">
            <dgm:constrLst>
              <dgm:constr type="w" for="ch" forName="downArrow" refType="w" fact="0.4"/>
              <dgm:constr type="h" for="ch" forName="downArrow" refType="h" fact="0.8"/>
              <dgm:constr type="r" for="ch" forName="downArrow" refType="w" fact="0.98"/>
              <dgm:constr type="t" for="ch" forName="downArrow" refType="h" fact="0.05"/>
              <dgm:constr type="rOff" for="ch" forName="downArrow" refType="w" fact="-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l" for="ch" forName="downArrowText"/>
              <dgm:constr type="primFontSz" for="ch" ptType="node" op="equ" val="65"/>
            </dgm:constrLst>
          </dgm:else>
        </dgm:choose>
      </dgm:else>
    </dgm:choose>
    <dgm:ruleLst/>
    <dgm:choose name="Name9">
      <dgm:if name="Name10" axis="ch" ptType="node" func="cnt" op="gte" val="2">
        <dgm:layoutNode name="divider" styleLbl="fgShp">
          <dgm:alg type="sp"/>
          <dgm:choose name="Name11">
            <dgm:if name="Name12" func="var" arg="dir" op="equ" val="norm">
              <dgm:shape xmlns:r="http://schemas.openxmlformats.org/officeDocument/2006/relationships" rot="-5" type="mathMinus" r:blip="">
                <dgm:adjLst/>
              </dgm:shape>
            </dgm:if>
            <dgm:else name="Name13">
              <dgm:shape xmlns:r="http://schemas.openxmlformats.org/officeDocument/2006/relationships" rot="5" type="mathMinus" r:blip="">
                <dgm:adjLst/>
              </dgm:shape>
            </dgm:else>
          </dgm:choose>
          <dgm:presOf/>
          <dgm:constrLst/>
          <dgm:ruleLst/>
        </dgm:layoutNode>
      </dgm:if>
      <dgm:else name="Name14"/>
    </dgm:choose>
    <dgm:forEach name="Name15" axis="ch" ptType="node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  <dgm:forEach name="Name16" axis="ch" ptType="node" st="2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949099" cy="498693"/>
          </a:xfrm>
          <a:prstGeom prst="rect">
            <a:avLst/>
          </a:prstGeom>
        </p:spPr>
        <p:txBody>
          <a:bodyPr vert="horz" lIns="91425" tIns="45712" rIns="91425" bIns="45712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4939" y="2"/>
            <a:ext cx="2949099" cy="498693"/>
          </a:xfrm>
          <a:prstGeom prst="rect">
            <a:avLst/>
          </a:prstGeom>
        </p:spPr>
        <p:txBody>
          <a:bodyPr vert="horz" lIns="91425" tIns="45712" rIns="91425" bIns="45712" rtlCol="0"/>
          <a:lstStyle>
            <a:lvl1pPr algn="r">
              <a:defRPr sz="1200"/>
            </a:lvl1pPr>
          </a:lstStyle>
          <a:p>
            <a:fld id="{61EBA740-8F53-4D2F-850E-9DA3C22D37EA}" type="datetimeFigureOut">
              <a:rPr lang="ru-RU" smtClean="0"/>
              <a:pPr/>
              <a:t>11.12.2018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43013"/>
            <a:ext cx="5964237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5" tIns="45712" rIns="91425" bIns="45712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562" y="4783307"/>
            <a:ext cx="5444490" cy="3913614"/>
          </a:xfrm>
          <a:prstGeom prst="rect">
            <a:avLst/>
          </a:prstGeom>
        </p:spPr>
        <p:txBody>
          <a:bodyPr vert="horz" lIns="91425" tIns="45712" rIns="91425" bIns="45712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40647"/>
            <a:ext cx="2949099" cy="498692"/>
          </a:xfrm>
          <a:prstGeom prst="rect">
            <a:avLst/>
          </a:prstGeom>
        </p:spPr>
        <p:txBody>
          <a:bodyPr vert="horz" lIns="91425" tIns="45712" rIns="91425" bIns="45712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4939" y="9440647"/>
            <a:ext cx="2949099" cy="498692"/>
          </a:xfrm>
          <a:prstGeom prst="rect">
            <a:avLst/>
          </a:prstGeom>
        </p:spPr>
        <p:txBody>
          <a:bodyPr vert="horz" lIns="91425" tIns="45712" rIns="91425" bIns="45712" rtlCol="0" anchor="b"/>
          <a:lstStyle>
            <a:lvl1pPr algn="r">
              <a:defRPr sz="1200"/>
            </a:lvl1pPr>
          </a:lstStyle>
          <a:p>
            <a:fld id="{72AB91AC-F021-4BDD-B911-C95536680DF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376410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6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34" algn="l" defTabSz="91426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68" algn="l" defTabSz="91426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03" algn="l" defTabSz="91426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534" algn="l" defTabSz="91426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668" algn="l" defTabSz="91426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802" algn="l" defTabSz="91426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936" algn="l" defTabSz="91426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071" algn="l" defTabSz="91426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3013"/>
            <a:ext cx="5961063" cy="33543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AB91AC-F021-4BDD-B911-C95536680DF2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795718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3013"/>
            <a:ext cx="5961063" cy="33543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838325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3013"/>
            <a:ext cx="5961063" cy="33543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838325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3013"/>
            <a:ext cx="5961063" cy="33543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838325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3013"/>
            <a:ext cx="5961063" cy="33543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838325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145825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39854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165576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34" indent="0" algn="ctr">
              <a:buNone/>
              <a:defRPr sz="2000"/>
            </a:lvl2pPr>
            <a:lvl3pPr marL="914268" indent="0" algn="ctr">
              <a:buNone/>
              <a:defRPr sz="1900"/>
            </a:lvl3pPr>
            <a:lvl4pPr marL="1371403" indent="0" algn="ctr">
              <a:buNone/>
              <a:defRPr sz="1600"/>
            </a:lvl4pPr>
            <a:lvl5pPr marL="1828534" indent="0" algn="ctr">
              <a:buNone/>
              <a:defRPr sz="1600"/>
            </a:lvl5pPr>
            <a:lvl6pPr marL="2285668" indent="0" algn="ctr">
              <a:buNone/>
              <a:defRPr sz="1600"/>
            </a:lvl6pPr>
            <a:lvl7pPr marL="2742802" indent="0" algn="ctr">
              <a:buNone/>
              <a:defRPr sz="1600"/>
            </a:lvl7pPr>
            <a:lvl8pPr marL="3199936" indent="0" algn="ctr">
              <a:buNone/>
              <a:defRPr sz="1600"/>
            </a:lvl8pPr>
            <a:lvl9pPr marL="3657071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BA394-6E9B-4A08-A82A-2BF9BE6C8D89}" type="datetimeFigureOut">
              <a:rPr lang="ru-RU" smtClean="0"/>
              <a:pPr/>
              <a:t>11.12.2018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0CD56-1E07-4B2F-BCFA-8598636059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42326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BA394-6E9B-4A08-A82A-2BF9BE6C8D89}" type="datetimeFigureOut">
              <a:rPr lang="ru-RU" smtClean="0"/>
              <a:pPr/>
              <a:t>11.12.2018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0CD56-1E07-4B2F-BCFA-8598636059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036431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3" y="365129"/>
            <a:ext cx="2628900" cy="5811839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3" y="365129"/>
            <a:ext cx="7734300" cy="581183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BA394-6E9B-4A08-A82A-2BF9BE6C8D89}" type="datetimeFigureOut">
              <a:rPr lang="ru-RU" smtClean="0"/>
              <a:pPr/>
              <a:t>11.12.2018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0CD56-1E07-4B2F-BCFA-8598636059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862407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BA394-6E9B-4A08-A82A-2BF9BE6C8D89}" type="datetimeFigureOut">
              <a:rPr lang="ru-RU" smtClean="0"/>
              <a:pPr/>
              <a:t>11.12.2018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0CD56-1E07-4B2F-BCFA-8598636059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212896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1" y="1709742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3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268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3pPr>
            <a:lvl4pPr marL="137140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53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66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280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19993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07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BA394-6E9B-4A08-A82A-2BF9BE6C8D89}" type="datetimeFigureOut">
              <a:rPr lang="ru-RU" smtClean="0"/>
              <a:pPr/>
              <a:t>11.12.2018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0CD56-1E07-4B2F-BCFA-8598636059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124497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BA394-6E9B-4A08-A82A-2BF9BE6C8D89}" type="datetimeFigureOut">
              <a:rPr lang="ru-RU" smtClean="0"/>
              <a:pPr/>
              <a:t>11.12.2018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0CD56-1E07-4B2F-BCFA-8598636059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40868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34" indent="0">
              <a:buNone/>
              <a:defRPr sz="2000" b="1"/>
            </a:lvl2pPr>
            <a:lvl3pPr marL="914268" indent="0">
              <a:buNone/>
              <a:defRPr sz="1900" b="1"/>
            </a:lvl3pPr>
            <a:lvl4pPr marL="1371403" indent="0">
              <a:buNone/>
              <a:defRPr sz="1600" b="1"/>
            </a:lvl4pPr>
            <a:lvl5pPr marL="1828534" indent="0">
              <a:buNone/>
              <a:defRPr sz="1600" b="1"/>
            </a:lvl5pPr>
            <a:lvl6pPr marL="2285668" indent="0">
              <a:buNone/>
              <a:defRPr sz="1600" b="1"/>
            </a:lvl6pPr>
            <a:lvl7pPr marL="2742802" indent="0">
              <a:buNone/>
              <a:defRPr sz="1600" b="1"/>
            </a:lvl7pPr>
            <a:lvl8pPr marL="3199936" indent="0">
              <a:buNone/>
              <a:defRPr sz="1600" b="1"/>
            </a:lvl8pPr>
            <a:lvl9pPr marL="3657071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9" y="2505077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3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34" indent="0">
              <a:buNone/>
              <a:defRPr sz="2000" b="1"/>
            </a:lvl2pPr>
            <a:lvl3pPr marL="914268" indent="0">
              <a:buNone/>
              <a:defRPr sz="1900" b="1"/>
            </a:lvl3pPr>
            <a:lvl4pPr marL="1371403" indent="0">
              <a:buNone/>
              <a:defRPr sz="1600" b="1"/>
            </a:lvl4pPr>
            <a:lvl5pPr marL="1828534" indent="0">
              <a:buNone/>
              <a:defRPr sz="1600" b="1"/>
            </a:lvl5pPr>
            <a:lvl6pPr marL="2285668" indent="0">
              <a:buNone/>
              <a:defRPr sz="1600" b="1"/>
            </a:lvl6pPr>
            <a:lvl7pPr marL="2742802" indent="0">
              <a:buNone/>
              <a:defRPr sz="1600" b="1"/>
            </a:lvl7pPr>
            <a:lvl8pPr marL="3199936" indent="0">
              <a:buNone/>
              <a:defRPr sz="1600" b="1"/>
            </a:lvl8pPr>
            <a:lvl9pPr marL="3657071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3" y="2505077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BA394-6E9B-4A08-A82A-2BF9BE6C8D89}" type="datetimeFigureOut">
              <a:rPr lang="ru-RU" smtClean="0"/>
              <a:pPr/>
              <a:t>11.12.2018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0CD56-1E07-4B2F-BCFA-8598636059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85329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BA394-6E9B-4A08-A82A-2BF9BE6C8D89}" type="datetimeFigureOut">
              <a:rPr lang="ru-RU" smtClean="0"/>
              <a:pPr/>
              <a:t>11.12.2018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0CD56-1E07-4B2F-BCFA-8598636059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489930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BA394-6E9B-4A08-A82A-2BF9BE6C8D89}" type="datetimeFigureOut">
              <a:rPr lang="ru-RU" smtClean="0"/>
              <a:pPr/>
              <a:t>11.12.2018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0CD56-1E07-4B2F-BCFA-8598636059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500381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8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2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34" indent="0">
              <a:buNone/>
              <a:defRPr sz="1500"/>
            </a:lvl2pPr>
            <a:lvl3pPr marL="914268" indent="0">
              <a:buNone/>
              <a:defRPr sz="1200"/>
            </a:lvl3pPr>
            <a:lvl4pPr marL="1371403" indent="0">
              <a:buNone/>
              <a:defRPr sz="1100"/>
            </a:lvl4pPr>
            <a:lvl5pPr marL="1828534" indent="0">
              <a:buNone/>
              <a:defRPr sz="1100"/>
            </a:lvl5pPr>
            <a:lvl6pPr marL="2285668" indent="0">
              <a:buNone/>
              <a:defRPr sz="1100"/>
            </a:lvl6pPr>
            <a:lvl7pPr marL="2742802" indent="0">
              <a:buNone/>
              <a:defRPr sz="1100"/>
            </a:lvl7pPr>
            <a:lvl8pPr marL="3199936" indent="0">
              <a:buNone/>
              <a:defRPr sz="1100"/>
            </a:lvl8pPr>
            <a:lvl9pPr marL="3657071" indent="0">
              <a:buNone/>
              <a:defRPr sz="11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BA394-6E9B-4A08-A82A-2BF9BE6C8D89}" type="datetimeFigureOut">
              <a:rPr lang="ru-RU" smtClean="0"/>
              <a:pPr/>
              <a:t>11.12.2018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0CD56-1E07-4B2F-BCFA-8598636059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064930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8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34" indent="0">
              <a:buNone/>
              <a:defRPr sz="2800"/>
            </a:lvl2pPr>
            <a:lvl3pPr marL="914268" indent="0">
              <a:buNone/>
              <a:defRPr sz="2400"/>
            </a:lvl3pPr>
            <a:lvl4pPr marL="1371403" indent="0">
              <a:buNone/>
              <a:defRPr sz="2000"/>
            </a:lvl4pPr>
            <a:lvl5pPr marL="1828534" indent="0">
              <a:buNone/>
              <a:defRPr sz="2000"/>
            </a:lvl5pPr>
            <a:lvl6pPr marL="2285668" indent="0">
              <a:buNone/>
              <a:defRPr sz="2000"/>
            </a:lvl6pPr>
            <a:lvl7pPr marL="2742802" indent="0">
              <a:buNone/>
              <a:defRPr sz="2000"/>
            </a:lvl7pPr>
            <a:lvl8pPr marL="3199936" indent="0">
              <a:buNone/>
              <a:defRPr sz="2000"/>
            </a:lvl8pPr>
            <a:lvl9pPr marL="3657071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2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34" indent="0">
              <a:buNone/>
              <a:defRPr sz="1500"/>
            </a:lvl2pPr>
            <a:lvl3pPr marL="914268" indent="0">
              <a:buNone/>
              <a:defRPr sz="1200"/>
            </a:lvl3pPr>
            <a:lvl4pPr marL="1371403" indent="0">
              <a:buNone/>
              <a:defRPr sz="1100"/>
            </a:lvl4pPr>
            <a:lvl5pPr marL="1828534" indent="0">
              <a:buNone/>
              <a:defRPr sz="1100"/>
            </a:lvl5pPr>
            <a:lvl6pPr marL="2285668" indent="0">
              <a:buNone/>
              <a:defRPr sz="1100"/>
            </a:lvl6pPr>
            <a:lvl7pPr marL="2742802" indent="0">
              <a:buNone/>
              <a:defRPr sz="1100"/>
            </a:lvl7pPr>
            <a:lvl8pPr marL="3199936" indent="0">
              <a:buNone/>
              <a:defRPr sz="1100"/>
            </a:lvl8pPr>
            <a:lvl9pPr marL="3657071" indent="0">
              <a:buNone/>
              <a:defRPr sz="11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BA394-6E9B-4A08-A82A-2BF9BE6C8D89}" type="datetimeFigureOut">
              <a:rPr lang="ru-RU" smtClean="0"/>
              <a:pPr/>
              <a:t>11.12.2018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0CD56-1E07-4B2F-BCFA-8598636059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85046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28" tIns="45712" rIns="91428" bIns="45712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9"/>
          </a:xfrm>
          <a:prstGeom prst="rect">
            <a:avLst/>
          </a:prstGeom>
        </p:spPr>
        <p:txBody>
          <a:bodyPr vert="horz" lIns="91428" tIns="45712" rIns="91428" bIns="45712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1" y="6356352"/>
            <a:ext cx="2743200" cy="365125"/>
          </a:xfrm>
          <a:prstGeom prst="rect">
            <a:avLst/>
          </a:prstGeom>
        </p:spPr>
        <p:txBody>
          <a:bodyPr vert="horz" lIns="91428" tIns="45712" rIns="91428" bIns="45712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EBA394-6E9B-4A08-A82A-2BF9BE6C8D89}" type="datetimeFigureOut">
              <a:rPr lang="ru-RU" smtClean="0"/>
              <a:pPr/>
              <a:t>11.12.2018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28" tIns="45712" rIns="91428" bIns="45712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28" tIns="45712" rIns="91428" bIns="45712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30CD56-1E07-4B2F-BCFA-8598636059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87543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268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68" indent="-228568" algn="l" defTabSz="914268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00" indent="-228568" algn="l" defTabSz="91426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33" indent="-228568" algn="l" defTabSz="91426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968" indent="-228568" algn="l" defTabSz="91426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102" indent="-228568" algn="l" defTabSz="91426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236" indent="-228568" algn="l" defTabSz="91426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370" indent="-228568" algn="l" defTabSz="91426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504" indent="-228568" algn="l" defTabSz="91426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638" indent="-228568" algn="l" defTabSz="91426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26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34" algn="l" defTabSz="91426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68" algn="l" defTabSz="91426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03" algn="l" defTabSz="91426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34" algn="l" defTabSz="91426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668" algn="l" defTabSz="91426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02" algn="l" defTabSz="91426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936" algn="l" defTabSz="91426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071" algn="l" defTabSz="91426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image" Target="../media/image10.png"/><Relationship Id="rId7" Type="http://schemas.openxmlformats.org/officeDocument/2006/relationships/diagramQuickStyle" Target="../diagrams/quickStyle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4" Type="http://schemas.openxmlformats.org/officeDocument/2006/relationships/image" Target="../media/image6.png"/><Relationship Id="rId9" Type="http://schemas.microsoft.com/office/2007/relationships/diagramDrawing" Target="../diagrams/drawing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EAEAEA">
              <a:alpha val="5882"/>
            </a:srgb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/>
            <a:endParaRPr lang="ru-RU">
              <a:blipFill>
                <a:blip r:embed="rId3"/>
                <a:tile tx="0" ty="0" sx="100000" sy="100000" flip="none" algn="tl"/>
              </a:blipFill>
            </a:endParaRPr>
          </a:p>
        </p:txBody>
      </p:sp>
      <p:pic>
        <p:nvPicPr>
          <p:cNvPr id="18" name="Рисунок 17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4809709"/>
            <a:ext cx="12192000" cy="1709531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465553" y="44105"/>
            <a:ext cx="4180176" cy="4631635"/>
          </a:xfrm>
          <a:prstGeom prst="rect">
            <a:avLst/>
          </a:prstGeom>
        </p:spPr>
      </p:pic>
      <p:grpSp>
        <p:nvGrpSpPr>
          <p:cNvPr id="12" name="Группа 11"/>
          <p:cNvGrpSpPr/>
          <p:nvPr/>
        </p:nvGrpSpPr>
        <p:grpSpPr>
          <a:xfrm>
            <a:off x="335789" y="3"/>
            <a:ext cx="3752851" cy="1628775"/>
            <a:chOff x="335790" y="0"/>
            <a:chExt cx="3752850" cy="1628775"/>
          </a:xfrm>
        </p:grpSpPr>
        <p:pic>
          <p:nvPicPr>
            <p:cNvPr id="8" name="Рисунок 7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335790" y="0"/>
              <a:ext cx="3752850" cy="1619250"/>
            </a:xfrm>
            <a:prstGeom prst="rect">
              <a:avLst/>
            </a:prstGeom>
          </p:spPr>
        </p:pic>
        <p:pic>
          <p:nvPicPr>
            <p:cNvPr id="3074" name="Picture 2"/>
            <p:cNvPicPr>
              <a:picLocks noChangeAspect="1" noChangeArrowheads="1"/>
            </p:cNvPicPr>
            <p:nvPr/>
          </p:nvPicPr>
          <p:blipFill>
            <a:blip r:embed="rId7" cstate="print"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stretch>
              <a:fillRect/>
            </a:stretch>
          </p:blipFill>
          <p:spPr bwMode="auto">
            <a:xfrm>
              <a:off x="1500188" y="0"/>
              <a:ext cx="2505075" cy="1628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5" name="Прямоугольник 14"/>
          <p:cNvSpPr/>
          <p:nvPr/>
        </p:nvSpPr>
        <p:spPr>
          <a:xfrm>
            <a:off x="7374837" y="2"/>
            <a:ext cx="4502427" cy="4691271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335789" y="1700414"/>
            <a:ext cx="670111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ea typeface="Ebrima" pitchFamily="2" charset="0"/>
                <a:cs typeface="Ebrima" pitchFamily="2" charset="0"/>
              </a:rPr>
              <a:t>Осуществление </a:t>
            </a:r>
            <a:r>
              <a:rPr lang="ru-RU" sz="2800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ea typeface="Ebrima" pitchFamily="2" charset="0"/>
                <a:cs typeface="Ebrima" pitchFamily="2" charset="0"/>
              </a:rPr>
              <a:t>проверок. Контроль за расходами. </a:t>
            </a:r>
            <a:r>
              <a:rPr lang="ru-RU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ea typeface="Ebrima" pitchFamily="2" charset="0"/>
                <a:cs typeface="Ebrima" pitchFamily="2" charset="0"/>
              </a:rPr>
              <a:t>Дифференциация подходов к </a:t>
            </a:r>
            <a:r>
              <a:rPr lang="ru-RU" sz="2800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ea typeface="Ebrima" pitchFamily="2" charset="0"/>
                <a:cs typeface="Ebrima" pitchFamily="2" charset="0"/>
              </a:rPr>
              <a:t>ответственности</a:t>
            </a:r>
            <a:endParaRPr lang="ru-RU" sz="2400" dirty="0"/>
          </a:p>
        </p:txBody>
      </p:sp>
      <p:sp>
        <p:nvSpPr>
          <p:cNvPr id="16" name="TextBox 9"/>
          <p:cNvSpPr txBox="1"/>
          <p:nvPr/>
        </p:nvSpPr>
        <p:spPr>
          <a:xfrm>
            <a:off x="6620916" y="5232452"/>
            <a:ext cx="5372859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9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Департамент государственной политики в сфере государственной и муниципальной службы, противодействия коррупции Минтруда России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35789" y="5842132"/>
            <a:ext cx="2626485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 Москва,</a:t>
            </a:r>
          </a:p>
          <a:p>
            <a:pPr algn="ctr"/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 декабря 2018 </a:t>
            </a:r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</a:t>
            </a:r>
            <a:endParaRPr lang="ru-RU" b="1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53730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319661" y="3"/>
            <a:ext cx="1465943" cy="391887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2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51" name="TextBox 50"/>
          <p:cNvSpPr txBox="1"/>
          <p:nvPr/>
        </p:nvSpPr>
        <p:spPr>
          <a:xfrm>
            <a:off x="543641" y="791422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6"/>
                </a:solidFill>
              </a:rPr>
              <a:t>Нагрузка на проверяющих в разрезе сдающих</a:t>
            </a:r>
            <a:endParaRPr lang="ru-RU" sz="2400" b="1" dirty="0">
              <a:solidFill>
                <a:schemeClr val="accent6"/>
              </a:solidFill>
            </a:endParaRPr>
          </a:p>
        </p:txBody>
      </p:sp>
      <p:sp>
        <p:nvSpPr>
          <p:cNvPr id="13" name="Шестиугольник 12"/>
          <p:cNvSpPr/>
          <p:nvPr/>
        </p:nvSpPr>
        <p:spPr>
          <a:xfrm>
            <a:off x="1448175" y="1769440"/>
            <a:ext cx="3825204" cy="900000"/>
          </a:xfrm>
          <a:prstGeom prst="hexagon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/>
            <a:r>
              <a:rPr lang="ru-RU" sz="1800" b="1" dirty="0" smtClean="0"/>
              <a:t>Сведения о доходах подают более 1,6 млн. чел.</a:t>
            </a:r>
            <a:endParaRPr lang="ru-RU" sz="1800" b="1" dirty="0"/>
          </a:p>
        </p:txBody>
      </p:sp>
      <p:sp>
        <p:nvSpPr>
          <p:cNvPr id="15" name="Шестиугольник 14"/>
          <p:cNvSpPr/>
          <p:nvPr/>
        </p:nvSpPr>
        <p:spPr>
          <a:xfrm>
            <a:off x="4180107" y="3777727"/>
            <a:ext cx="3826800" cy="1104823"/>
          </a:xfrm>
          <a:prstGeom prst="hexagon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/>
            <a:r>
              <a:rPr lang="ru-RU" sz="1800" b="1" dirty="0" smtClean="0"/>
              <a:t>Численность антикоррупционных подразделений почти                  40 тыс. чел.</a:t>
            </a:r>
            <a:endParaRPr lang="ru-RU" sz="1800" b="1" dirty="0"/>
          </a:p>
        </p:txBody>
      </p:sp>
      <p:sp>
        <p:nvSpPr>
          <p:cNvPr id="16" name="Шестиугольник 15"/>
          <p:cNvSpPr/>
          <p:nvPr/>
        </p:nvSpPr>
        <p:spPr>
          <a:xfrm>
            <a:off x="4182941" y="5396459"/>
            <a:ext cx="3825204" cy="900000"/>
          </a:xfrm>
          <a:prstGeom prst="hexagon">
            <a:avLst/>
          </a:prstGeom>
          <a:solidFill>
            <a:srgbClr val="F8696B"/>
          </a:solidFill>
          <a:ln>
            <a:solidFill>
              <a:srgbClr val="F8696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/>
            <a:r>
              <a:rPr lang="ru-RU" sz="1800" b="1" dirty="0" smtClean="0"/>
              <a:t>Нагрузка более 47 представляющих на проверяющего</a:t>
            </a:r>
            <a:endParaRPr lang="ru-RU" sz="1800" b="1" dirty="0"/>
          </a:p>
        </p:txBody>
      </p:sp>
      <p:sp>
        <p:nvSpPr>
          <p:cNvPr id="19" name="Шестиугольник 18"/>
          <p:cNvSpPr/>
          <p:nvPr/>
        </p:nvSpPr>
        <p:spPr>
          <a:xfrm>
            <a:off x="6866077" y="1770756"/>
            <a:ext cx="3825204" cy="900000"/>
          </a:xfrm>
          <a:prstGeom prst="hexagon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/>
            <a:r>
              <a:rPr lang="ru-RU" sz="1800" b="1" dirty="0" smtClean="0"/>
              <a:t>Ежегодно поступающих на службу (работу) более                        270 тыс. чел.</a:t>
            </a:r>
            <a:endParaRPr lang="ru-RU" sz="1800" b="1" dirty="0"/>
          </a:p>
        </p:txBody>
      </p:sp>
      <p:sp>
        <p:nvSpPr>
          <p:cNvPr id="29" name="Шестиугольник 28"/>
          <p:cNvSpPr/>
          <p:nvPr/>
        </p:nvSpPr>
        <p:spPr>
          <a:xfrm>
            <a:off x="6098077" y="2755992"/>
            <a:ext cx="3825204" cy="900000"/>
          </a:xfrm>
          <a:prstGeom prst="hexagon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/>
            <a:r>
              <a:rPr lang="ru-RU" sz="1800" b="1" dirty="0" smtClean="0"/>
              <a:t>Проверка сведений</a:t>
            </a:r>
            <a:endParaRPr lang="ru-RU" sz="1800" b="1" dirty="0"/>
          </a:p>
        </p:txBody>
      </p:sp>
      <p:sp>
        <p:nvSpPr>
          <p:cNvPr id="30" name="Шестиугольник 29"/>
          <p:cNvSpPr/>
          <p:nvPr/>
        </p:nvSpPr>
        <p:spPr>
          <a:xfrm>
            <a:off x="2237013" y="2751845"/>
            <a:ext cx="3825204" cy="900000"/>
          </a:xfrm>
          <a:prstGeom prst="hexagon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/>
            <a:r>
              <a:rPr lang="ru-RU" sz="1800" b="1" dirty="0" smtClean="0"/>
              <a:t>Анализ сведений</a:t>
            </a:r>
            <a:endParaRPr lang="ru-RU" sz="1800" b="1" dirty="0"/>
          </a:p>
        </p:txBody>
      </p:sp>
      <p:cxnSp>
        <p:nvCxnSpPr>
          <p:cNvPr id="27" name="Прямая соединительная линия 26"/>
          <p:cNvCxnSpPr/>
          <p:nvPr/>
        </p:nvCxnSpPr>
        <p:spPr>
          <a:xfrm>
            <a:off x="327809" y="1966827"/>
            <a:ext cx="3597215" cy="2898475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 flipH="1">
            <a:off x="8238227" y="1981200"/>
            <a:ext cx="3608995" cy="2875472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>
            <a:off x="8238229" y="4862427"/>
            <a:ext cx="724619" cy="140898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 flipV="1">
            <a:off x="3206152" y="4876805"/>
            <a:ext cx="724619" cy="140898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561010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406748" y="-1"/>
            <a:ext cx="1378857" cy="362857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3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51" name="TextBox 50"/>
          <p:cNvSpPr txBox="1"/>
          <p:nvPr/>
        </p:nvSpPr>
        <p:spPr>
          <a:xfrm>
            <a:off x="543641" y="791422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6"/>
                </a:solidFill>
              </a:rPr>
              <a:t>Информация об </a:t>
            </a:r>
            <a:r>
              <a:rPr lang="ru-RU" sz="2400" b="1" dirty="0" err="1" smtClean="0">
                <a:solidFill>
                  <a:schemeClr val="accent6"/>
                </a:solidFill>
              </a:rPr>
              <a:t>антикоррупционных</a:t>
            </a:r>
            <a:r>
              <a:rPr lang="ru-RU" sz="2400" b="1" dirty="0" smtClean="0">
                <a:solidFill>
                  <a:schemeClr val="accent6"/>
                </a:solidFill>
              </a:rPr>
              <a:t> проверках и ее результатах</a:t>
            </a:r>
            <a:endParaRPr lang="ru-RU" sz="2400" b="1" dirty="0">
              <a:solidFill>
                <a:schemeClr val="accent6"/>
              </a:solidFill>
            </a:endParaRPr>
          </a:p>
        </p:txBody>
      </p:sp>
      <p:sp>
        <p:nvSpPr>
          <p:cNvPr id="13" name="Шестиугольник 12"/>
          <p:cNvSpPr/>
          <p:nvPr/>
        </p:nvSpPr>
        <p:spPr>
          <a:xfrm>
            <a:off x="352563" y="1415914"/>
            <a:ext cx="2871092" cy="914005"/>
          </a:xfrm>
          <a:prstGeom prst="hexagon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/>
            <a:r>
              <a:rPr lang="ru-RU" sz="1800" b="1" dirty="0" smtClean="0"/>
              <a:t>Проверка сведений о доходах более             30 тыс. </a:t>
            </a:r>
            <a:endParaRPr lang="ru-RU" sz="1800" b="1" dirty="0"/>
          </a:p>
        </p:txBody>
      </p:sp>
      <p:sp>
        <p:nvSpPr>
          <p:cNvPr id="25" name="Шестиугольник 24"/>
          <p:cNvSpPr/>
          <p:nvPr/>
        </p:nvSpPr>
        <p:spPr>
          <a:xfrm>
            <a:off x="349983" y="2389724"/>
            <a:ext cx="2871092" cy="914005"/>
          </a:xfrm>
          <a:prstGeom prst="hexagon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/>
            <a:r>
              <a:rPr lang="ru-RU" sz="1800" b="1" dirty="0" smtClean="0"/>
              <a:t>Проверка сведений о доходах более           64 тыс. </a:t>
            </a:r>
            <a:endParaRPr lang="ru-RU" sz="1800" b="1" dirty="0"/>
          </a:p>
        </p:txBody>
      </p:sp>
      <p:sp>
        <p:nvSpPr>
          <p:cNvPr id="32" name="Шестиугольник 31"/>
          <p:cNvSpPr/>
          <p:nvPr/>
        </p:nvSpPr>
        <p:spPr>
          <a:xfrm>
            <a:off x="4454447" y="1922192"/>
            <a:ext cx="2871092" cy="914005"/>
          </a:xfrm>
          <a:prstGeom prst="hexagon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/>
            <a:r>
              <a:rPr lang="ru-RU" sz="1800" b="1" dirty="0" smtClean="0"/>
              <a:t>Контроль за расходами почти    10 тыс. </a:t>
            </a:r>
            <a:endParaRPr lang="ru-RU" sz="1800" b="1" dirty="0"/>
          </a:p>
        </p:txBody>
      </p:sp>
      <p:sp>
        <p:nvSpPr>
          <p:cNvPr id="34" name="Шестиугольник 33"/>
          <p:cNvSpPr/>
          <p:nvPr/>
        </p:nvSpPr>
        <p:spPr>
          <a:xfrm>
            <a:off x="8785161" y="1904107"/>
            <a:ext cx="3000444" cy="914005"/>
          </a:xfrm>
          <a:prstGeom prst="hexagon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/>
            <a:r>
              <a:rPr lang="ru-RU" sz="1800" b="1" dirty="0" smtClean="0"/>
              <a:t>Иные проверки более 18. тыс. </a:t>
            </a:r>
            <a:endParaRPr lang="ru-RU" sz="1800" b="1" dirty="0"/>
          </a:p>
        </p:txBody>
      </p:sp>
      <p:sp>
        <p:nvSpPr>
          <p:cNvPr id="35" name="Нашивка 34"/>
          <p:cNvSpPr/>
          <p:nvPr/>
        </p:nvSpPr>
        <p:spPr>
          <a:xfrm rot="5400000">
            <a:off x="3932435" y="97145"/>
            <a:ext cx="132255" cy="6850251"/>
          </a:xfrm>
          <a:prstGeom prst="chevron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6" name="Шестиугольник 35"/>
          <p:cNvSpPr/>
          <p:nvPr/>
        </p:nvSpPr>
        <p:spPr>
          <a:xfrm>
            <a:off x="387460" y="3657600"/>
            <a:ext cx="3626603" cy="1162373"/>
          </a:xfrm>
          <a:prstGeom prst="hexagon">
            <a:avLst/>
          </a:prstGeom>
          <a:solidFill>
            <a:srgbClr val="F8696B"/>
          </a:solidFill>
          <a:ln>
            <a:solidFill>
              <a:srgbClr val="F8696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/>
            <a:r>
              <a:rPr lang="ru-RU" sz="1800" b="1" dirty="0" smtClean="0"/>
              <a:t>Результативность проверок  33,8 % </a:t>
            </a:r>
          </a:p>
          <a:p>
            <a:pPr algn="ctr"/>
            <a:r>
              <a:rPr lang="ru-RU" sz="1800" b="1" dirty="0" smtClean="0"/>
              <a:t>(более 41 тыс. выявленных нарушений)</a:t>
            </a:r>
            <a:endParaRPr lang="ru-RU" sz="1800" b="1" dirty="0"/>
          </a:p>
        </p:txBody>
      </p:sp>
      <p:sp>
        <p:nvSpPr>
          <p:cNvPr id="37" name="Прямоугольник 36"/>
          <p:cNvSpPr/>
          <p:nvPr/>
        </p:nvSpPr>
        <p:spPr>
          <a:xfrm>
            <a:off x="4218919" y="3882627"/>
            <a:ext cx="4068000" cy="78779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just"/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</a:rPr>
              <a:t>Большинство мероприятий по проверкам не выявляют факты представления недостоверных и (или) неполных сведений</a:t>
            </a:r>
          </a:p>
        </p:txBody>
      </p:sp>
      <p:sp>
        <p:nvSpPr>
          <p:cNvPr id="38" name="Плюс 37"/>
          <p:cNvSpPr/>
          <p:nvPr/>
        </p:nvSpPr>
        <p:spPr>
          <a:xfrm>
            <a:off x="3239153" y="1875311"/>
            <a:ext cx="1084883" cy="976395"/>
          </a:xfrm>
          <a:prstGeom prst="mathPlus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/>
            <a:endParaRPr lang="ru-RU"/>
          </a:p>
        </p:txBody>
      </p:sp>
      <p:sp>
        <p:nvSpPr>
          <p:cNvPr id="39" name="Плюс 38"/>
          <p:cNvSpPr/>
          <p:nvPr/>
        </p:nvSpPr>
        <p:spPr>
          <a:xfrm>
            <a:off x="7454695" y="1875311"/>
            <a:ext cx="1084883" cy="976395"/>
          </a:xfrm>
          <a:prstGeom prst="mathPlus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/>
            <a:endParaRPr lang="ru-RU"/>
          </a:p>
        </p:txBody>
      </p:sp>
      <p:sp>
        <p:nvSpPr>
          <p:cNvPr id="40" name="Нашивка 39"/>
          <p:cNvSpPr/>
          <p:nvPr/>
        </p:nvSpPr>
        <p:spPr>
          <a:xfrm rot="5400000">
            <a:off x="3929851" y="1582401"/>
            <a:ext cx="132255" cy="6850251"/>
          </a:xfrm>
          <a:prstGeom prst="chevron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1" name="Шестиугольник 40"/>
          <p:cNvSpPr/>
          <p:nvPr/>
        </p:nvSpPr>
        <p:spPr>
          <a:xfrm>
            <a:off x="338381" y="5127356"/>
            <a:ext cx="3626603" cy="1162373"/>
          </a:xfrm>
          <a:prstGeom prst="hexagon">
            <a:avLst/>
          </a:prstGeom>
          <a:solidFill>
            <a:srgbClr val="F8696B"/>
          </a:solidFill>
          <a:ln>
            <a:solidFill>
              <a:srgbClr val="F8696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/>
            <a:r>
              <a:rPr lang="ru-RU" sz="1800" b="1" dirty="0" smtClean="0"/>
              <a:t>Неотвратимость наказания 53 % </a:t>
            </a:r>
          </a:p>
          <a:p>
            <a:pPr algn="ctr"/>
            <a:r>
              <a:rPr lang="ru-RU" sz="1800" b="1" dirty="0" smtClean="0"/>
              <a:t>(почти к 22 тыс. чел. Применены взыскания)</a:t>
            </a:r>
            <a:endParaRPr lang="ru-RU" sz="1800" b="1" dirty="0"/>
          </a:p>
        </p:txBody>
      </p:sp>
      <p:sp>
        <p:nvSpPr>
          <p:cNvPr id="42" name="Прямоугольник 41"/>
          <p:cNvSpPr/>
          <p:nvPr/>
        </p:nvSpPr>
        <p:spPr>
          <a:xfrm>
            <a:off x="4169840" y="5352381"/>
            <a:ext cx="4068000" cy="78779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just"/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</a:rPr>
              <a:t>Большинство выявленных недостатков не позволяют привлечь лицо к ответственности или отказать в приеме на службу</a:t>
            </a:r>
          </a:p>
        </p:txBody>
      </p:sp>
      <p:sp>
        <p:nvSpPr>
          <p:cNvPr id="43" name="Нашивка 42"/>
          <p:cNvSpPr/>
          <p:nvPr/>
        </p:nvSpPr>
        <p:spPr>
          <a:xfrm>
            <a:off x="8415581" y="3394132"/>
            <a:ext cx="176332" cy="2980793"/>
          </a:xfrm>
          <a:prstGeom prst="chevron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46" name="Picture 3" descr="C:\Users\TuguchevNM\Downloads\noun_162132_cc (1).png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b="16226"/>
          <a:stretch>
            <a:fillRect/>
          </a:stretch>
        </p:blipFill>
        <p:spPr bwMode="auto">
          <a:xfrm>
            <a:off x="11217699" y="4207283"/>
            <a:ext cx="1421659" cy="1190975"/>
          </a:xfrm>
          <a:prstGeom prst="rect">
            <a:avLst/>
          </a:prstGeom>
          <a:noFill/>
        </p:spPr>
      </p:pic>
      <p:sp>
        <p:nvSpPr>
          <p:cNvPr id="48" name="Shape 523"/>
          <p:cNvSpPr/>
          <p:nvPr/>
        </p:nvSpPr>
        <p:spPr>
          <a:xfrm>
            <a:off x="8797409" y="4226175"/>
            <a:ext cx="2650211" cy="1187596"/>
          </a:xfrm>
          <a:prstGeom prst="roundRect">
            <a:avLst>
              <a:gd name="adj" fmla="val 16667"/>
            </a:avLst>
          </a:prstGeom>
          <a:noFill/>
          <a:ln w="38100" cap="flat">
            <a:solidFill>
              <a:schemeClr val="accent4"/>
            </a:solidFill>
            <a:prstDash val="solid"/>
            <a:miter lim="800000"/>
          </a:ln>
          <a:effectLst/>
        </p:spPr>
        <p:txBody>
          <a:bodyPr wrap="square" lIns="45712" tIns="45712" rIns="45712" bIns="45712" numCol="1" anchor="ctr">
            <a:noAutofit/>
          </a:bodyPr>
          <a:lstStyle/>
          <a:p>
            <a:pPr algn="ctr">
              <a:defRPr>
                <a:latin typeface="Arial"/>
                <a:ea typeface="Arial"/>
                <a:cs typeface="Arial"/>
                <a:sym typeface="Arial"/>
              </a:defRPr>
            </a:pPr>
            <a:r>
              <a:rPr lang="ru-RU" sz="1800" b="1" dirty="0" smtClean="0">
                <a:solidFill>
                  <a:schemeClr val="accent5"/>
                </a:solidFill>
              </a:rPr>
              <a:t>Повышать качество, не проводить проверку ради проверки</a:t>
            </a:r>
            <a:endParaRPr sz="1800" b="1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61010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" name="Группа 32"/>
          <p:cNvGrpSpPr/>
          <p:nvPr/>
        </p:nvGrpSpPr>
        <p:grpSpPr>
          <a:xfrm>
            <a:off x="9512303" y="3924301"/>
            <a:ext cx="2679700" cy="2713099"/>
            <a:chOff x="11468101" y="3049439"/>
            <a:chExt cx="2920366" cy="3092659"/>
          </a:xfrm>
        </p:grpSpPr>
        <p:grpSp>
          <p:nvGrpSpPr>
            <p:cNvPr id="31" name="Группа 30"/>
            <p:cNvGrpSpPr/>
            <p:nvPr/>
          </p:nvGrpSpPr>
          <p:grpSpPr>
            <a:xfrm>
              <a:off x="11468101" y="3111500"/>
              <a:ext cx="2920366" cy="3030598"/>
              <a:chOff x="8498457" y="560717"/>
              <a:chExt cx="6858000" cy="5874589"/>
            </a:xfrm>
          </p:grpSpPr>
          <p:pic>
            <p:nvPicPr>
              <p:cNvPr id="3074" name="Picture 2" descr="C:\Users\TuguchevNM\Downloads\noun_59244_cc.png"/>
              <p:cNvPicPr>
                <a:picLocks noChangeAspect="1" noChangeArrowheads="1"/>
              </p:cNvPicPr>
              <p:nvPr/>
            </p:nvPicPr>
            <p:blipFill>
              <a:blip r:embed="rId3" cstate="print">
                <a:duotone>
                  <a:schemeClr val="accent6">
                    <a:shade val="45000"/>
                    <a:satMod val="135000"/>
                  </a:schemeClr>
                  <a:prstClr val="white"/>
                </a:duotone>
              </a:blip>
              <a:srcRect b="14340"/>
              <a:stretch>
                <a:fillRect/>
              </a:stretch>
            </p:blipFill>
            <p:spPr bwMode="auto">
              <a:xfrm>
                <a:off x="8498457" y="560717"/>
                <a:ext cx="6858000" cy="5874589"/>
              </a:xfrm>
              <a:prstGeom prst="rect">
                <a:avLst/>
              </a:prstGeom>
              <a:noFill/>
            </p:spPr>
          </p:pic>
          <p:sp>
            <p:nvSpPr>
              <p:cNvPr id="30" name="Овал 29"/>
              <p:cNvSpPr/>
              <p:nvPr/>
            </p:nvSpPr>
            <p:spPr>
              <a:xfrm>
                <a:off x="10155115" y="3516923"/>
                <a:ext cx="1397977" cy="1468315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32" name="Прямоугольник 31"/>
            <p:cNvSpPr/>
            <p:nvPr/>
          </p:nvSpPr>
          <p:spPr>
            <a:xfrm>
              <a:off x="11748220" y="3049439"/>
              <a:ext cx="2294626" cy="3044165"/>
            </a:xfrm>
            <a:prstGeom prst="rect">
              <a:avLst/>
            </a:prstGeom>
            <a:solidFill>
              <a:schemeClr val="bg1">
                <a:alpha val="83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563226" y="3"/>
            <a:ext cx="1222380" cy="3429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4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52" name="TextBox 51"/>
          <p:cNvSpPr txBox="1"/>
          <p:nvPr/>
        </p:nvSpPr>
        <p:spPr>
          <a:xfrm>
            <a:off x="545400" y="784075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6"/>
                </a:solidFill>
              </a:rPr>
              <a:t>Основания проведения антикоррупционной проверки</a:t>
            </a:r>
            <a:endParaRPr lang="ru-RU" sz="2400" b="1" dirty="0">
              <a:solidFill>
                <a:schemeClr val="accent6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3699509" y="1266435"/>
            <a:ext cx="8065771" cy="738648"/>
          </a:xfrm>
          <a:prstGeom prst="rect">
            <a:avLst/>
          </a:prstGeom>
          <a:ln w="1905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lIns="91428" tIns="45712" rIns="91428" bIns="45712" rtlCol="0">
            <a:spAutoFit/>
          </a:bodyPr>
          <a:lstStyle/>
          <a:p>
            <a:r>
              <a:rPr lang="ru-RU" sz="1400" b="1" dirty="0" smtClean="0">
                <a:solidFill>
                  <a:schemeClr val="accent5"/>
                </a:solidFill>
              </a:rPr>
              <a:t>Под</a:t>
            </a:r>
            <a:r>
              <a:rPr lang="ru-RU" sz="1400" b="1" i="1" dirty="0" smtClean="0">
                <a:solidFill>
                  <a:schemeClr val="accent5"/>
                </a:solidFill>
              </a:rPr>
              <a:t> </a:t>
            </a:r>
            <a:r>
              <a:rPr lang="ru-RU" sz="1400" b="1" i="1" dirty="0">
                <a:solidFill>
                  <a:schemeClr val="accent5"/>
                </a:solidFill>
              </a:rPr>
              <a:t>достаточной информацией, </a:t>
            </a:r>
            <a:r>
              <a:rPr lang="ru-RU" sz="1400" b="1" dirty="0">
                <a:solidFill>
                  <a:schemeClr val="accent5"/>
                </a:solidFill>
              </a:rPr>
              <a:t>являющейся основанием для проведения проверки, понимаются сведения, свидетельствующие о наличии личной заинтересованности при реализации должностным лицом своих полномочий и требующие </a:t>
            </a:r>
            <a:r>
              <a:rPr lang="ru-RU" sz="1400" b="1" dirty="0" smtClean="0">
                <a:solidFill>
                  <a:schemeClr val="accent5"/>
                </a:solidFill>
              </a:rPr>
              <a:t>подтверждения</a:t>
            </a:r>
            <a:endParaRPr lang="ru-RU" sz="1400" b="1" dirty="0">
              <a:solidFill>
                <a:schemeClr val="accent5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426846" y="1260650"/>
            <a:ext cx="3187622" cy="218128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/>
            <a:r>
              <a:rPr lang="ru-RU" sz="1800" b="1" dirty="0" smtClean="0">
                <a:solidFill>
                  <a:schemeClr val="accent5"/>
                </a:solidFill>
              </a:rPr>
              <a:t>Достаточная информация, поступившая в письменном виде в установленном порядке от уполномоченных лиц (организаций)</a:t>
            </a:r>
            <a:endParaRPr lang="ru-RU" sz="1800" b="1" dirty="0">
              <a:solidFill>
                <a:schemeClr val="accent5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699509" y="2074152"/>
            <a:ext cx="8065771" cy="523204"/>
          </a:xfrm>
          <a:prstGeom prst="rect">
            <a:avLst/>
          </a:prstGeom>
          <a:ln w="1905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lIns="91428" tIns="45712" rIns="91428" bIns="45712" rtlCol="0">
            <a:spAutoFit/>
          </a:bodyPr>
          <a:lstStyle/>
          <a:p>
            <a:r>
              <a:rPr lang="ru-RU" sz="1400" b="1" dirty="0" smtClean="0">
                <a:solidFill>
                  <a:schemeClr val="accent5"/>
                </a:solidFill>
              </a:rPr>
              <a:t>Иногда необходимые документы, подтверждающие факт коррупционного правонарушения, можно получить лишь после начала процедуры проверки</a:t>
            </a:r>
            <a:endParaRPr lang="ru-RU" sz="1400" b="1" dirty="0">
              <a:solidFill>
                <a:schemeClr val="accent5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699509" y="2698995"/>
            <a:ext cx="8065771" cy="738648"/>
          </a:xfrm>
          <a:prstGeom prst="rect">
            <a:avLst/>
          </a:prstGeom>
          <a:ln w="19050">
            <a:solidFill>
              <a:srgbClr val="F8696B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lIns="91428" tIns="45712" rIns="91428" bIns="45712" rtlCol="0">
            <a:spAutoFit/>
          </a:bodyPr>
          <a:lstStyle/>
          <a:p>
            <a:r>
              <a:rPr lang="ru-RU" altLang="ru-RU" sz="1400" b="1" dirty="0" smtClean="0">
                <a:solidFill>
                  <a:schemeClr val="accent5"/>
                </a:solidFill>
                <a:cs typeface="Times New Roman" panose="02020603050405020304" pitchFamily="18" charset="0"/>
              </a:rPr>
              <a:t>Информация из писем граждан не является основанием для проведения проверки, но подлежит учету в работе и может быть в последствии представлена через сотрудника подразделения в качестве основания для проведения проверки</a:t>
            </a:r>
            <a:endParaRPr lang="ru-RU" sz="1400" b="1" dirty="0">
              <a:solidFill>
                <a:schemeClr val="accent5"/>
              </a:solidFill>
            </a:endParaRPr>
          </a:p>
        </p:txBody>
      </p:sp>
      <p:sp>
        <p:nvSpPr>
          <p:cNvPr id="25" name="Нашивка 24"/>
          <p:cNvSpPr/>
          <p:nvPr/>
        </p:nvSpPr>
        <p:spPr>
          <a:xfrm rot="5400000">
            <a:off x="5953813" y="-1918674"/>
            <a:ext cx="284376" cy="11239503"/>
          </a:xfrm>
          <a:prstGeom prst="chevron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6" name="Шестиугольник 25"/>
          <p:cNvSpPr/>
          <p:nvPr/>
        </p:nvSpPr>
        <p:spPr>
          <a:xfrm>
            <a:off x="2419351" y="3929191"/>
            <a:ext cx="7343775" cy="530684"/>
          </a:xfrm>
          <a:prstGeom prst="hexagon">
            <a:avLst/>
          </a:prstGeom>
          <a:solidFill>
            <a:srgbClr val="FFFFFF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>
              <a:lnSpc>
                <a:spcPct val="80000"/>
              </a:lnSpc>
            </a:pPr>
            <a:r>
              <a:rPr lang="ru-RU" sz="1800" b="1" dirty="0" smtClean="0">
                <a:solidFill>
                  <a:schemeClr val="accent5"/>
                </a:solidFill>
              </a:rPr>
              <a:t>Письменное принятие решения в отношении каждого проверяемого уполномоченным лицом</a:t>
            </a:r>
            <a:endParaRPr lang="ru-RU" sz="1800" b="1" dirty="0">
              <a:solidFill>
                <a:schemeClr val="accent5"/>
              </a:solidFill>
            </a:endParaRPr>
          </a:p>
        </p:txBody>
      </p:sp>
      <p:grpSp>
        <p:nvGrpSpPr>
          <p:cNvPr id="27" name="Group 525"/>
          <p:cNvGrpSpPr/>
          <p:nvPr/>
        </p:nvGrpSpPr>
        <p:grpSpPr>
          <a:xfrm>
            <a:off x="353147" y="6118981"/>
            <a:ext cx="11486431" cy="504825"/>
            <a:chOff x="0" y="30214"/>
            <a:chExt cx="7659461" cy="356825"/>
          </a:xfrm>
          <a:noFill/>
        </p:grpSpPr>
        <p:sp>
          <p:nvSpPr>
            <p:cNvPr id="28" name="Shape 523"/>
            <p:cNvSpPr/>
            <p:nvPr/>
          </p:nvSpPr>
          <p:spPr>
            <a:xfrm>
              <a:off x="0" y="30214"/>
              <a:ext cx="7659461" cy="356825"/>
            </a:xfrm>
            <a:prstGeom prst="roundRect">
              <a:avLst>
                <a:gd name="adj" fmla="val 16667"/>
              </a:avLst>
            </a:prstGeom>
            <a:grpFill/>
            <a:ln w="38100" cap="flat">
              <a:solidFill>
                <a:srgbClr val="F8696B"/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 sz="1800"/>
            </a:p>
          </p:txBody>
        </p:sp>
        <p:sp>
          <p:nvSpPr>
            <p:cNvPr id="29" name="Shape 524"/>
            <p:cNvSpPr/>
            <p:nvPr/>
          </p:nvSpPr>
          <p:spPr>
            <a:xfrm>
              <a:off x="64922" y="113139"/>
              <a:ext cx="7550090" cy="19579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defRPr sz="1200" b="1">
                  <a:solidFill>
                    <a:srgbClr val="1F4E79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 algn="ctr"/>
              <a:r>
                <a:rPr lang="ru-RU" sz="1800" dirty="0" err="1" smtClean="0">
                  <a:solidFill>
                    <a:schemeClr val="accent5"/>
                  </a:solidFill>
                  <a:latin typeface="+mn-lt"/>
                </a:rPr>
                <a:t>Антикоррупционная</a:t>
              </a:r>
              <a:r>
                <a:rPr lang="ru-RU" sz="1800" dirty="0" smtClean="0">
                  <a:solidFill>
                    <a:schemeClr val="accent5"/>
                  </a:solidFill>
                  <a:latin typeface="+mn-lt"/>
                </a:rPr>
                <a:t> проверка отличается от служебной проверки </a:t>
              </a:r>
              <a:endParaRPr lang="ru-RU" sz="1800" dirty="0">
                <a:solidFill>
                  <a:schemeClr val="accent5"/>
                </a:solidFill>
                <a:latin typeface="+mn-lt"/>
              </a:endParaRPr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338587" y="4587548"/>
            <a:ext cx="11514108" cy="1384978"/>
          </a:xfrm>
          <a:prstGeom prst="rect">
            <a:avLst/>
          </a:prstGeom>
          <a:noFill/>
          <a:ln w="19050">
            <a:solidFill>
              <a:schemeClr val="accent6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lIns="91428" tIns="45712" rIns="91428" bIns="45712" rtlCol="0">
            <a:spAutoFit/>
          </a:bodyPr>
          <a:lstStyle/>
          <a:p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</a:rPr>
              <a:t>Основные реквизиты решения:</a:t>
            </a:r>
          </a:p>
          <a:p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</a:rPr>
              <a:t>- правовое основание проведения проверки;</a:t>
            </a:r>
          </a:p>
          <a:p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</a:rPr>
              <a:t>- фамилия, имя, отчество, занимаемая должность (при наличии) лица, в отношении которого предусматривается проведение проверки;</a:t>
            </a:r>
          </a:p>
          <a:p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</a:rPr>
              <a:t>- ответственное структурное подразделение за проведение проверки;</a:t>
            </a:r>
          </a:p>
          <a:p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</a:rPr>
              <a:t>- срок проведения проверки (дата начала и окончания);</a:t>
            </a:r>
          </a:p>
          <a:p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</a:rPr>
              <a:t>- предмет проверки и иные признанные целесообразными сведения</a:t>
            </a:r>
            <a:endParaRPr lang="ru-RU" sz="14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61010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Группа 26"/>
          <p:cNvGrpSpPr/>
          <p:nvPr/>
        </p:nvGrpSpPr>
        <p:grpSpPr>
          <a:xfrm>
            <a:off x="6096002" y="3657600"/>
            <a:ext cx="5321300" cy="3200400"/>
            <a:chOff x="6096000" y="3657600"/>
            <a:chExt cx="5321300" cy="3200400"/>
          </a:xfrm>
        </p:grpSpPr>
        <p:pic>
          <p:nvPicPr>
            <p:cNvPr id="4098" name="Picture 2" descr="C:\Users\TuguchevNM\Downloads\noun_725825_cc.png"/>
            <p:cNvPicPr>
              <a:picLocks noChangeAspect="1" noChangeArrowheads="1"/>
            </p:cNvPicPr>
            <p:nvPr/>
          </p:nvPicPr>
          <p:blipFill>
            <a:blip r:embed="rId3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</a:blip>
            <a:srcRect b="39857"/>
            <a:stretch>
              <a:fillRect/>
            </a:stretch>
          </p:blipFill>
          <p:spPr bwMode="auto">
            <a:xfrm>
              <a:off x="6096000" y="3657600"/>
              <a:ext cx="5321300" cy="3200400"/>
            </a:xfrm>
            <a:prstGeom prst="rect">
              <a:avLst/>
            </a:prstGeom>
            <a:noFill/>
          </p:spPr>
        </p:pic>
        <p:sp>
          <p:nvSpPr>
            <p:cNvPr id="26" name="Прямоугольник 25"/>
            <p:cNvSpPr/>
            <p:nvPr/>
          </p:nvSpPr>
          <p:spPr>
            <a:xfrm>
              <a:off x="6473885" y="4097547"/>
              <a:ext cx="4283015" cy="2760453"/>
            </a:xfrm>
            <a:prstGeom prst="rect">
              <a:avLst/>
            </a:prstGeom>
            <a:solidFill>
              <a:schemeClr val="bg1">
                <a:alpha val="5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800"/>
            </a:p>
          </p:txBody>
        </p:sp>
      </p:grpSp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591800" y="3"/>
            <a:ext cx="1193805" cy="3429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5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52" name="TextBox 51"/>
          <p:cNvSpPr txBox="1"/>
          <p:nvPr/>
        </p:nvSpPr>
        <p:spPr>
          <a:xfrm>
            <a:off x="545400" y="784075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6"/>
                </a:solidFill>
              </a:rPr>
              <a:t>Начальный этап антикоррупционной проверки</a:t>
            </a:r>
            <a:endParaRPr lang="ru-RU" sz="2400" b="1" dirty="0">
              <a:solidFill>
                <a:schemeClr val="accent6"/>
              </a:solidFill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650008" y="1473624"/>
            <a:ext cx="4707805" cy="802855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/>
            <a:r>
              <a:rPr lang="ru-RU" sz="1800" b="1" dirty="0" smtClean="0">
                <a:solidFill>
                  <a:schemeClr val="accent5"/>
                </a:solidFill>
              </a:rPr>
              <a:t>Повторный анализ исходной информации</a:t>
            </a:r>
            <a:endParaRPr lang="ru-RU" sz="1800" b="1" dirty="0">
              <a:solidFill>
                <a:schemeClr val="accent5"/>
              </a:solidFill>
            </a:endParaRPr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650008" y="2769025"/>
            <a:ext cx="4707805" cy="802855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/>
            <a:r>
              <a:rPr lang="ru-RU" sz="1800" b="1" dirty="0" smtClean="0">
                <a:solidFill>
                  <a:schemeClr val="accent5"/>
                </a:solidFill>
              </a:rPr>
              <a:t>Выдвижение версий</a:t>
            </a:r>
            <a:endParaRPr lang="ru-RU" sz="1800" b="1" dirty="0">
              <a:solidFill>
                <a:schemeClr val="accent5"/>
              </a:solidFill>
            </a:endParaRPr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650008" y="4054899"/>
            <a:ext cx="4707805" cy="802855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/>
            <a:r>
              <a:rPr lang="ru-RU" sz="1800" b="1" dirty="0" smtClean="0">
                <a:solidFill>
                  <a:schemeClr val="accent5"/>
                </a:solidFill>
              </a:rPr>
              <a:t>Определение средств, приемов и методов получения необходимой информации</a:t>
            </a:r>
            <a:endParaRPr lang="ru-RU" sz="1800" b="1" dirty="0">
              <a:solidFill>
                <a:schemeClr val="accent5"/>
              </a:solidFill>
            </a:endParaRPr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630960" y="5388399"/>
            <a:ext cx="4707805" cy="802855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/>
            <a:r>
              <a:rPr lang="ru-RU" sz="1800" b="1" dirty="0" smtClean="0">
                <a:solidFill>
                  <a:schemeClr val="accent5"/>
                </a:solidFill>
              </a:rPr>
              <a:t>Выполнение проверочных мероприятий</a:t>
            </a:r>
            <a:endParaRPr lang="ru-RU" sz="1800" b="1" dirty="0">
              <a:solidFill>
                <a:schemeClr val="accent5"/>
              </a:solidFill>
            </a:endParaRPr>
          </a:p>
        </p:txBody>
      </p:sp>
      <p:sp>
        <p:nvSpPr>
          <p:cNvPr id="38" name="Нашивка 37"/>
          <p:cNvSpPr/>
          <p:nvPr/>
        </p:nvSpPr>
        <p:spPr>
          <a:xfrm rot="5400000">
            <a:off x="2905019" y="1563795"/>
            <a:ext cx="189781" cy="1906439"/>
          </a:xfrm>
          <a:prstGeom prst="chevron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9" name="Нашивка 38"/>
          <p:cNvSpPr/>
          <p:nvPr/>
        </p:nvSpPr>
        <p:spPr>
          <a:xfrm rot="5400000">
            <a:off x="2895492" y="2868722"/>
            <a:ext cx="189781" cy="1906439"/>
          </a:xfrm>
          <a:prstGeom prst="chevron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0" name="Нашивка 39"/>
          <p:cNvSpPr/>
          <p:nvPr/>
        </p:nvSpPr>
        <p:spPr>
          <a:xfrm rot="5400000">
            <a:off x="2914544" y="4145073"/>
            <a:ext cx="189781" cy="1906439"/>
          </a:xfrm>
          <a:prstGeom prst="chevron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2" name="Шестиугольник 41"/>
          <p:cNvSpPr/>
          <p:nvPr/>
        </p:nvSpPr>
        <p:spPr>
          <a:xfrm>
            <a:off x="5765549" y="2568512"/>
            <a:ext cx="2669343" cy="908115"/>
          </a:xfrm>
          <a:prstGeom prst="hexagon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>
              <a:lnSpc>
                <a:spcPct val="80000"/>
              </a:lnSpc>
            </a:pPr>
            <a:r>
              <a:rPr lang="ru-RU" sz="1800" b="1" dirty="0" smtClean="0"/>
              <a:t>Объективность имеющейся информации</a:t>
            </a:r>
            <a:endParaRPr lang="ru-RU" sz="1800" b="1" dirty="0"/>
          </a:p>
        </p:txBody>
      </p:sp>
      <p:sp>
        <p:nvSpPr>
          <p:cNvPr id="43" name="Шестиугольник 42"/>
          <p:cNvSpPr/>
          <p:nvPr/>
        </p:nvSpPr>
        <p:spPr>
          <a:xfrm>
            <a:off x="8797367" y="3144369"/>
            <a:ext cx="2669343" cy="908115"/>
          </a:xfrm>
          <a:prstGeom prst="hexagon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/>
            <a:r>
              <a:rPr lang="ru-RU" sz="1800" b="1" dirty="0" smtClean="0"/>
              <a:t>Взаимосвязь между фактами и событием</a:t>
            </a:r>
            <a:endParaRPr lang="ru-RU" sz="1800" b="1" dirty="0"/>
          </a:p>
        </p:txBody>
      </p:sp>
      <p:sp>
        <p:nvSpPr>
          <p:cNvPr id="45" name="Прямоугольник 44"/>
          <p:cNvSpPr/>
          <p:nvPr/>
        </p:nvSpPr>
        <p:spPr>
          <a:xfrm>
            <a:off x="5739374" y="1464544"/>
            <a:ext cx="5738255" cy="973856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just"/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</a:rPr>
              <a:t>Версия (предположение о коррупционном правонарушении) должна быть обоснована и охватывать все возможные объяснения</a:t>
            </a:r>
          </a:p>
        </p:txBody>
      </p:sp>
      <p:sp>
        <p:nvSpPr>
          <p:cNvPr id="48" name="Прямоугольник 47"/>
          <p:cNvSpPr/>
          <p:nvPr/>
        </p:nvSpPr>
        <p:spPr>
          <a:xfrm>
            <a:off x="5812399" y="4204569"/>
            <a:ext cx="5738255" cy="973856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just"/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</a:rPr>
              <a:t>Версия подтверждается, если выведенные из нее следствия совпадают с установленными фактами</a:t>
            </a:r>
          </a:p>
        </p:txBody>
      </p:sp>
    </p:spTree>
    <p:extLst>
      <p:ext uri="{BB962C8B-B14F-4D97-AF65-F5344CB8AC3E}">
        <p14:creationId xmlns:p14="http://schemas.microsoft.com/office/powerpoint/2010/main" xmlns="" val="1561010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" name="Группа 55"/>
          <p:cNvGrpSpPr/>
          <p:nvPr/>
        </p:nvGrpSpPr>
        <p:grpSpPr>
          <a:xfrm>
            <a:off x="0" y="4514850"/>
            <a:ext cx="3124200" cy="2724150"/>
            <a:chOff x="8978900" y="3933825"/>
            <a:chExt cx="3124200" cy="2724150"/>
          </a:xfrm>
        </p:grpSpPr>
        <p:pic>
          <p:nvPicPr>
            <p:cNvPr id="58" name="Рисунок 57"/>
            <p:cNvPicPr>
              <a:picLocks noChangeAspect="1"/>
            </p:cNvPicPr>
            <p:nvPr/>
          </p:nvPicPr>
          <p:blipFill rotWithShape="1">
            <a:blip r:embed="rId3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b="14259"/>
            <a:stretch/>
          </p:blipFill>
          <p:spPr>
            <a:xfrm>
              <a:off x="8978900" y="3979263"/>
              <a:ext cx="3124200" cy="2678712"/>
            </a:xfrm>
            <a:prstGeom prst="rect">
              <a:avLst/>
            </a:prstGeom>
          </p:spPr>
        </p:pic>
        <p:sp>
          <p:nvSpPr>
            <p:cNvPr id="59" name="Прямоугольник 58"/>
            <p:cNvSpPr/>
            <p:nvPr/>
          </p:nvSpPr>
          <p:spPr>
            <a:xfrm>
              <a:off x="9004300" y="3933825"/>
              <a:ext cx="2980871" cy="2724150"/>
            </a:xfrm>
            <a:prstGeom prst="rect">
              <a:avLst/>
            </a:prstGeom>
            <a:solidFill>
              <a:schemeClr val="bg1">
                <a:alpha val="5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" name="Группа 38"/>
          <p:cNvGrpSpPr/>
          <p:nvPr/>
        </p:nvGrpSpPr>
        <p:grpSpPr>
          <a:xfrm>
            <a:off x="0" y="0"/>
            <a:ext cx="12192000" cy="671879"/>
            <a:chOff x="0" y="0"/>
            <a:chExt cx="12192000" cy="671879"/>
          </a:xfrm>
        </p:grpSpPr>
        <p:sp>
          <p:nvSpPr>
            <p:cNvPr id="40" name="Прямоугольник 39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2" name="Прямоугольник 41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5" name="Прямоугольник 44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6" name="Прямоугольник 45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972801" y="0"/>
            <a:ext cx="812800" cy="3429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6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5564" y="0"/>
            <a:ext cx="572213" cy="691978"/>
          </a:xfrm>
        </p:spPr>
      </p:pic>
      <p:sp>
        <p:nvSpPr>
          <p:cNvPr id="52" name="TextBox 51"/>
          <p:cNvSpPr txBox="1"/>
          <p:nvPr/>
        </p:nvSpPr>
        <p:spPr>
          <a:xfrm>
            <a:off x="537859" y="830567"/>
            <a:ext cx="110889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6"/>
                </a:solidFill>
              </a:rPr>
              <a:t>Ответственность за совершение коррупционных правонарушений</a:t>
            </a:r>
            <a:endParaRPr lang="ru-RU" sz="2400" b="1" dirty="0">
              <a:solidFill>
                <a:schemeClr val="accent6"/>
              </a:solidFill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2042160" y="1569520"/>
            <a:ext cx="8100000" cy="450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>
              <a:defRPr>
                <a:latin typeface="Arial"/>
                <a:ea typeface="Arial"/>
                <a:cs typeface="Arial"/>
                <a:sym typeface="Arial"/>
              </a:defRPr>
            </a:pPr>
            <a:r>
              <a:rPr lang="ru-RU" sz="1400" b="1" dirty="0" smtClean="0">
                <a:solidFill>
                  <a:schemeClr val="accent5"/>
                </a:solidFill>
              </a:rPr>
              <a:t>Нарушение </a:t>
            </a:r>
            <a:r>
              <a:rPr lang="ru-RU" sz="1400" b="1" dirty="0" err="1" smtClean="0">
                <a:solidFill>
                  <a:schemeClr val="accent5"/>
                </a:solidFill>
              </a:rPr>
              <a:t>антикоррупционных</a:t>
            </a:r>
            <a:r>
              <a:rPr lang="ru-RU" sz="1400" b="1" dirty="0" smtClean="0">
                <a:solidFill>
                  <a:schemeClr val="accent5"/>
                </a:solidFill>
              </a:rPr>
              <a:t> запретов, ограничений, требований и обязанностей </a:t>
            </a:r>
            <a:endParaRPr lang="ru-RU" sz="1400" b="1" dirty="0">
              <a:solidFill>
                <a:schemeClr val="accent5"/>
              </a:solidFill>
            </a:endParaRPr>
          </a:p>
        </p:txBody>
      </p:sp>
      <p:sp>
        <p:nvSpPr>
          <p:cNvPr id="33" name="Нашивка 32"/>
          <p:cNvSpPr/>
          <p:nvPr/>
        </p:nvSpPr>
        <p:spPr>
          <a:xfrm rot="5400000">
            <a:off x="5932534" y="-200161"/>
            <a:ext cx="189781" cy="4968000"/>
          </a:xfrm>
          <a:prstGeom prst="chevron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360271" y="2496620"/>
            <a:ext cx="2646000" cy="75861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>
              <a:defRPr>
                <a:latin typeface="Arial"/>
                <a:ea typeface="Arial"/>
                <a:cs typeface="Arial"/>
                <a:sym typeface="Arial"/>
              </a:defRPr>
            </a:pPr>
            <a:r>
              <a:rPr lang="ru-RU" sz="1400" b="1" dirty="0" smtClean="0">
                <a:solidFill>
                  <a:schemeClr val="accent5"/>
                </a:solidFill>
              </a:rPr>
              <a:t>Замечание</a:t>
            </a:r>
            <a:endParaRPr lang="ru-RU" sz="1400" b="1" dirty="0">
              <a:solidFill>
                <a:schemeClr val="accent5"/>
              </a:solidFill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3214597" y="2496620"/>
            <a:ext cx="2646000" cy="75861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>
              <a:defRPr>
                <a:latin typeface="Arial"/>
                <a:ea typeface="Arial"/>
                <a:cs typeface="Arial"/>
                <a:sym typeface="Arial"/>
              </a:defRPr>
            </a:pPr>
            <a:r>
              <a:rPr lang="ru-RU" sz="1400" b="1" dirty="0" smtClean="0">
                <a:solidFill>
                  <a:schemeClr val="accent5"/>
                </a:solidFill>
              </a:rPr>
              <a:t>Выговор</a:t>
            </a:r>
            <a:endParaRPr lang="ru-RU" sz="1400" b="1" dirty="0">
              <a:solidFill>
                <a:schemeClr val="accent5"/>
              </a:solidFill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9187226" y="2496620"/>
            <a:ext cx="2646000" cy="75861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>
              <a:defRPr>
                <a:latin typeface="Arial"/>
                <a:ea typeface="Arial"/>
                <a:cs typeface="Arial"/>
                <a:sym typeface="Arial"/>
              </a:defRPr>
            </a:pPr>
            <a:r>
              <a:rPr lang="ru-RU" sz="1400" b="1" dirty="0" smtClean="0">
                <a:solidFill>
                  <a:schemeClr val="accent5"/>
                </a:solidFill>
              </a:rPr>
              <a:t>Увольнение в связи с утратой доверия</a:t>
            </a:r>
            <a:endParaRPr lang="ru-RU" sz="1400" b="1" dirty="0">
              <a:solidFill>
                <a:schemeClr val="accent5"/>
              </a:solidFill>
            </a:endParaRPr>
          </a:p>
        </p:txBody>
      </p:sp>
      <p:grpSp>
        <p:nvGrpSpPr>
          <p:cNvPr id="47" name="Группа 46"/>
          <p:cNvGrpSpPr/>
          <p:nvPr/>
        </p:nvGrpSpPr>
        <p:grpSpPr>
          <a:xfrm>
            <a:off x="393700" y="3975099"/>
            <a:ext cx="8100000" cy="2120901"/>
            <a:chOff x="2036864" y="3543299"/>
            <a:chExt cx="8100000" cy="2120901"/>
          </a:xfrm>
        </p:grpSpPr>
        <p:graphicFrame>
          <p:nvGraphicFramePr>
            <p:cNvPr id="39" name="Схема 38"/>
            <p:cNvGraphicFramePr/>
            <p:nvPr/>
          </p:nvGraphicFramePr>
          <p:xfrm>
            <a:off x="2036864" y="3543299"/>
            <a:ext cx="8100000" cy="2120901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5" r:lo="rId6" r:qs="rId7" r:cs="rId8"/>
            </a:graphicData>
          </a:graphic>
        </p:graphicFrame>
        <p:sp>
          <p:nvSpPr>
            <p:cNvPr id="41" name="TextBox 40"/>
            <p:cNvSpPr txBox="1"/>
            <p:nvPr/>
          </p:nvSpPr>
          <p:spPr>
            <a:xfrm>
              <a:off x="5569858" y="4991101"/>
              <a:ext cx="1785257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600" b="1" dirty="0" smtClean="0">
                  <a:solidFill>
                    <a:schemeClr val="accent5"/>
                  </a:solidFill>
                </a:rPr>
                <a:t>Смягчающие обстоятельства</a:t>
              </a:r>
              <a:endParaRPr lang="ru-RU" sz="1600" b="1" dirty="0">
                <a:solidFill>
                  <a:schemeClr val="accent5"/>
                </a:solidFill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4869543" y="3653972"/>
              <a:ext cx="1785257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600" b="1" dirty="0" smtClean="0">
                  <a:solidFill>
                    <a:schemeClr val="accent5"/>
                  </a:solidFill>
                </a:rPr>
                <a:t>Отягчающие обстоятельства</a:t>
              </a:r>
              <a:endParaRPr lang="ru-RU" sz="1600" b="1" dirty="0">
                <a:solidFill>
                  <a:schemeClr val="accent5"/>
                </a:solidFill>
              </a:endParaRPr>
            </a:p>
          </p:txBody>
        </p:sp>
      </p:grpSp>
      <p:sp>
        <p:nvSpPr>
          <p:cNvPr id="48" name="Нашивка 47"/>
          <p:cNvSpPr/>
          <p:nvPr/>
        </p:nvSpPr>
        <p:spPr>
          <a:xfrm>
            <a:off x="7059349" y="3900880"/>
            <a:ext cx="190800" cy="2520000"/>
          </a:xfrm>
          <a:prstGeom prst="chevron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7514404" y="3982520"/>
            <a:ext cx="2620196" cy="288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>
              <a:defRPr>
                <a:latin typeface="Arial"/>
                <a:ea typeface="Arial"/>
                <a:cs typeface="Arial"/>
                <a:sym typeface="Arial"/>
              </a:defRPr>
            </a:pPr>
            <a:r>
              <a:rPr lang="ru-RU" sz="1400" b="1" dirty="0" smtClean="0">
                <a:solidFill>
                  <a:schemeClr val="accent5"/>
                </a:solidFill>
              </a:rPr>
              <a:t>характер</a:t>
            </a:r>
          </a:p>
        </p:txBody>
      </p:sp>
      <p:sp>
        <p:nvSpPr>
          <p:cNvPr id="51" name="Прямоугольник 50"/>
          <p:cNvSpPr/>
          <p:nvPr/>
        </p:nvSpPr>
        <p:spPr>
          <a:xfrm>
            <a:off x="7514404" y="4325420"/>
            <a:ext cx="2620196" cy="288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>
              <a:defRPr>
                <a:latin typeface="Arial"/>
                <a:ea typeface="Arial"/>
                <a:cs typeface="Arial"/>
                <a:sym typeface="Arial"/>
              </a:defRPr>
            </a:pPr>
            <a:r>
              <a:rPr lang="ru-RU" sz="1400" b="1" dirty="0" smtClean="0">
                <a:solidFill>
                  <a:schemeClr val="accent5"/>
                </a:solidFill>
              </a:rPr>
              <a:t>тяжесть</a:t>
            </a:r>
          </a:p>
        </p:txBody>
      </p:sp>
      <p:sp>
        <p:nvSpPr>
          <p:cNvPr id="53" name="Прямоугольник 52"/>
          <p:cNvSpPr/>
          <p:nvPr/>
        </p:nvSpPr>
        <p:spPr>
          <a:xfrm>
            <a:off x="7514404" y="4681020"/>
            <a:ext cx="2620196" cy="288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>
              <a:defRPr>
                <a:latin typeface="Arial"/>
                <a:ea typeface="Arial"/>
                <a:cs typeface="Arial"/>
                <a:sym typeface="Arial"/>
              </a:defRPr>
            </a:pPr>
            <a:r>
              <a:rPr lang="ru-RU" sz="1400" b="1" dirty="0" smtClean="0">
                <a:solidFill>
                  <a:schemeClr val="accent5"/>
                </a:solidFill>
              </a:rPr>
              <a:t>обстоятельства</a:t>
            </a:r>
          </a:p>
        </p:txBody>
      </p:sp>
      <p:sp>
        <p:nvSpPr>
          <p:cNvPr id="54" name="Прямоугольник 53"/>
          <p:cNvSpPr/>
          <p:nvPr/>
        </p:nvSpPr>
        <p:spPr>
          <a:xfrm>
            <a:off x="7514404" y="5023920"/>
            <a:ext cx="2620196" cy="74188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>
              <a:defRPr>
                <a:latin typeface="Arial"/>
                <a:ea typeface="Arial"/>
                <a:cs typeface="Arial"/>
                <a:sym typeface="Arial"/>
              </a:defRPr>
            </a:pPr>
            <a:r>
              <a:rPr lang="ru-RU" sz="1400" b="1" dirty="0" smtClean="0">
                <a:solidFill>
                  <a:schemeClr val="accent5"/>
                </a:solidFill>
              </a:rPr>
              <a:t>соблюдение других ограничений и запретов, требований, обязанностей</a:t>
            </a:r>
          </a:p>
        </p:txBody>
      </p:sp>
      <p:sp>
        <p:nvSpPr>
          <p:cNvPr id="55" name="Прямоугольник 54"/>
          <p:cNvSpPr/>
          <p:nvPr/>
        </p:nvSpPr>
        <p:spPr>
          <a:xfrm>
            <a:off x="7514404" y="5845710"/>
            <a:ext cx="2620196" cy="4621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>
              <a:defRPr>
                <a:latin typeface="Arial"/>
                <a:ea typeface="Arial"/>
                <a:cs typeface="Arial"/>
                <a:sym typeface="Arial"/>
              </a:defRPr>
            </a:pPr>
            <a:r>
              <a:rPr lang="ru-RU" sz="1400" b="1" dirty="0" smtClean="0">
                <a:solidFill>
                  <a:schemeClr val="accent5"/>
                </a:solidFill>
              </a:rPr>
              <a:t>предшествующие результаты</a:t>
            </a:r>
          </a:p>
        </p:txBody>
      </p:sp>
      <p:sp>
        <p:nvSpPr>
          <p:cNvPr id="29" name="Прямоугольник 28"/>
          <p:cNvSpPr/>
          <p:nvPr/>
        </p:nvSpPr>
        <p:spPr>
          <a:xfrm>
            <a:off x="6332900" y="2496620"/>
            <a:ext cx="2646000" cy="75861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>
              <a:defRPr>
                <a:latin typeface="Arial"/>
                <a:ea typeface="Arial"/>
                <a:cs typeface="Arial"/>
                <a:sym typeface="Arial"/>
              </a:defRPr>
            </a:pPr>
            <a:r>
              <a:rPr lang="ru-RU" sz="1400" b="1" dirty="0" smtClean="0">
                <a:solidFill>
                  <a:schemeClr val="accent5"/>
                </a:solidFill>
              </a:rPr>
              <a:t>Предупреждение </a:t>
            </a:r>
            <a:r>
              <a:rPr lang="ru-RU" sz="1400" b="1" dirty="0">
                <a:solidFill>
                  <a:schemeClr val="accent5"/>
                </a:solidFill>
              </a:rPr>
              <a:t>о неполном должностном соответствии</a:t>
            </a:r>
          </a:p>
        </p:txBody>
      </p:sp>
    </p:spTree>
    <p:extLst>
      <p:ext uri="{BB962C8B-B14F-4D97-AF65-F5344CB8AC3E}">
        <p14:creationId xmlns:p14="http://schemas.microsoft.com/office/powerpoint/2010/main" xmlns="" val="87780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38"/>
          <p:cNvGrpSpPr/>
          <p:nvPr/>
        </p:nvGrpSpPr>
        <p:grpSpPr>
          <a:xfrm>
            <a:off x="0" y="0"/>
            <a:ext cx="12192000" cy="671879"/>
            <a:chOff x="0" y="0"/>
            <a:chExt cx="12192000" cy="671879"/>
          </a:xfrm>
        </p:grpSpPr>
        <p:sp>
          <p:nvSpPr>
            <p:cNvPr id="40" name="Прямоугольник 39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2" name="Прямоугольник 41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5" name="Прямоугольник 44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6" name="Прямоугольник 45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972801" y="0"/>
            <a:ext cx="812800" cy="3429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7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5564" y="0"/>
            <a:ext cx="572213" cy="691978"/>
          </a:xfrm>
        </p:spPr>
      </p:pic>
      <p:sp>
        <p:nvSpPr>
          <p:cNvPr id="52" name="TextBox 51"/>
          <p:cNvSpPr txBox="1"/>
          <p:nvPr/>
        </p:nvSpPr>
        <p:spPr>
          <a:xfrm>
            <a:off x="537859" y="830567"/>
            <a:ext cx="110889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6"/>
                </a:solidFill>
              </a:rPr>
              <a:t>Методическое обеспечение и направления совершенствования</a:t>
            </a:r>
            <a:endParaRPr lang="ru-RU" sz="2400" b="1" dirty="0">
              <a:solidFill>
                <a:schemeClr val="accent6"/>
              </a:solidFill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332486" y="1659199"/>
            <a:ext cx="11535664" cy="72645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/>
            <a:r>
              <a:rPr lang="ru-RU" sz="1800" b="1" dirty="0">
                <a:solidFill>
                  <a:schemeClr val="accent5"/>
                </a:solidFill>
              </a:rPr>
              <a:t>Методические рекомендации по вопросам привлечения к ответственности должностных лиц за непринятие мер по предотвращению и (или) урегулированию конфликта интересов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332485" y="2526189"/>
            <a:ext cx="11527029" cy="307760"/>
          </a:xfrm>
          <a:prstGeom prst="rect">
            <a:avLst/>
          </a:prstGeom>
          <a:ln w="1905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1400" b="1" dirty="0" smtClean="0">
                <a:solidFill>
                  <a:schemeClr val="accent5"/>
                </a:solidFill>
              </a:rPr>
              <a:t>Общеприменимые подходы к проведению проверок</a:t>
            </a:r>
            <a:endParaRPr lang="ru-RU" sz="1400" b="1" dirty="0">
              <a:solidFill>
                <a:schemeClr val="accent5"/>
              </a:solidFill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337851" y="2974486"/>
            <a:ext cx="11527029" cy="37838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/>
            <a:r>
              <a:rPr lang="ru-RU" sz="1800" b="1" dirty="0">
                <a:solidFill>
                  <a:schemeClr val="accent5"/>
                </a:solidFill>
              </a:rPr>
              <a:t>Обзор практики </a:t>
            </a:r>
            <a:r>
              <a:rPr lang="ru-RU" sz="1800" b="1" dirty="0" err="1">
                <a:solidFill>
                  <a:schemeClr val="accent5"/>
                </a:solidFill>
              </a:rPr>
              <a:t>правоприменения</a:t>
            </a:r>
            <a:r>
              <a:rPr lang="ru-RU" sz="1800" b="1" dirty="0">
                <a:solidFill>
                  <a:schemeClr val="accent5"/>
                </a:solidFill>
              </a:rPr>
              <a:t> в сфере конфликта интересов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341120" y="5004331"/>
            <a:ext cx="11527029" cy="307760"/>
          </a:xfrm>
          <a:prstGeom prst="rect">
            <a:avLst/>
          </a:prstGeom>
          <a:ln w="1905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1400" b="1" dirty="0" smtClean="0">
                <a:solidFill>
                  <a:schemeClr val="accent5"/>
                </a:solidFill>
              </a:rPr>
              <a:t>Общие подходы к применению взысканий за совершение коррупционных правонарушений</a:t>
            </a:r>
            <a:endParaRPr lang="ru-RU" sz="1400" b="1" dirty="0">
              <a:solidFill>
                <a:schemeClr val="accent5"/>
              </a:solidFill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341120" y="3918905"/>
            <a:ext cx="11527029" cy="94488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/>
            <a:r>
              <a:rPr lang="ru-RU" sz="1800" b="1" dirty="0">
                <a:solidFill>
                  <a:schemeClr val="accent5"/>
                </a:solidFill>
              </a:rPr>
              <a:t>Обзор практики привлечения к ответственности государственных (муниципальных) служащих за несоблюдение ограничений и запретов, требований о предотвращении или об урегулировании конфликта интересов и неисполнение обязанностей, установленных в целях противодействия коррупции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341120" y="3470608"/>
            <a:ext cx="11527029" cy="307760"/>
          </a:xfrm>
          <a:prstGeom prst="rect">
            <a:avLst/>
          </a:prstGeom>
          <a:ln w="1905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1400" b="1" dirty="0" smtClean="0">
                <a:solidFill>
                  <a:schemeClr val="accent5"/>
                </a:solidFill>
              </a:rPr>
              <a:t>Типовые ситуации конфликта с описание подходов к выбору меры ответственности за совершение коррупционного правонарушения</a:t>
            </a:r>
            <a:endParaRPr lang="ru-RU" sz="1400" b="1" dirty="0">
              <a:solidFill>
                <a:schemeClr val="accent5"/>
              </a:solidFill>
            </a:endParaRPr>
          </a:p>
        </p:txBody>
      </p:sp>
      <p:sp>
        <p:nvSpPr>
          <p:cNvPr id="57" name="Шестиугольник 56"/>
          <p:cNvSpPr/>
          <p:nvPr/>
        </p:nvSpPr>
        <p:spPr>
          <a:xfrm>
            <a:off x="761110" y="5405003"/>
            <a:ext cx="3648965" cy="908115"/>
          </a:xfrm>
          <a:prstGeom prst="hexagon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>
              <a:lnSpc>
                <a:spcPct val="80000"/>
              </a:lnSpc>
            </a:pPr>
            <a:r>
              <a:rPr lang="ru-RU" sz="1800" b="1" dirty="0" smtClean="0"/>
              <a:t>Разработка новых Методических рекомендаций</a:t>
            </a:r>
            <a:endParaRPr lang="ru-RU" sz="1800" b="1" dirty="0"/>
          </a:p>
        </p:txBody>
      </p:sp>
      <p:sp>
        <p:nvSpPr>
          <p:cNvPr id="60" name="Шестиугольник 59"/>
          <p:cNvSpPr/>
          <p:nvPr/>
        </p:nvSpPr>
        <p:spPr>
          <a:xfrm>
            <a:off x="4275835" y="5830498"/>
            <a:ext cx="3648965" cy="908115"/>
          </a:xfrm>
          <a:prstGeom prst="hexagon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>
              <a:lnSpc>
                <a:spcPct val="80000"/>
              </a:lnSpc>
            </a:pPr>
            <a:r>
              <a:rPr lang="ru-RU" sz="1800" b="1" dirty="0" smtClean="0"/>
              <a:t>Обновить обзор практики привлечения к ответственности</a:t>
            </a:r>
            <a:endParaRPr lang="ru-RU" sz="1800" b="1" dirty="0"/>
          </a:p>
        </p:txBody>
      </p:sp>
      <p:sp>
        <p:nvSpPr>
          <p:cNvPr id="61" name="Шестиугольник 60"/>
          <p:cNvSpPr/>
          <p:nvPr/>
        </p:nvSpPr>
        <p:spPr>
          <a:xfrm>
            <a:off x="7790560" y="5405003"/>
            <a:ext cx="3648965" cy="908115"/>
          </a:xfrm>
          <a:prstGeom prst="hexagon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>
              <a:lnSpc>
                <a:spcPct val="80000"/>
              </a:lnSpc>
            </a:pPr>
            <a:r>
              <a:rPr lang="ru-RU" sz="1800" b="1" dirty="0"/>
              <a:t>Критерии малозначительности для увольнения в связи с утратой </a:t>
            </a:r>
            <a:r>
              <a:rPr lang="ru-RU" sz="1800" b="1" dirty="0" smtClean="0"/>
              <a:t>доверия</a:t>
            </a:r>
            <a:endParaRPr lang="ru-RU" sz="1800" b="1" dirty="0"/>
          </a:p>
        </p:txBody>
      </p:sp>
    </p:spTree>
    <p:extLst>
      <p:ext uri="{BB962C8B-B14F-4D97-AF65-F5344CB8AC3E}">
        <p14:creationId xmlns:p14="http://schemas.microsoft.com/office/powerpoint/2010/main" xmlns="" val="709710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4939</TotalTime>
  <Words>526</Words>
  <Application>Microsoft Office PowerPoint</Application>
  <PresentationFormat>Произвольный</PresentationFormat>
  <Paragraphs>81</Paragraphs>
  <Slides>7</Slides>
  <Notes>7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презентации как всегда очень интересная и крайне актуальная</dc:title>
  <dc:creator>Никита</dc:creator>
  <cp:lastModifiedBy>Правки 3</cp:lastModifiedBy>
  <cp:revision>475</cp:revision>
  <dcterms:created xsi:type="dcterms:W3CDTF">2015-10-24T19:54:13Z</dcterms:created>
  <dcterms:modified xsi:type="dcterms:W3CDTF">2018-12-11T13:34:46Z</dcterms:modified>
</cp:coreProperties>
</file>